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435" r:id="rId2"/>
    <p:sldId id="436" r:id="rId3"/>
    <p:sldId id="437" r:id="rId4"/>
    <p:sldId id="438" r:id="rId5"/>
    <p:sldId id="440" r:id="rId6"/>
    <p:sldId id="441" r:id="rId7"/>
    <p:sldId id="442" r:id="rId8"/>
    <p:sldId id="443" r:id="rId9"/>
    <p:sldId id="444" r:id="rId10"/>
    <p:sldId id="445" r:id="rId11"/>
    <p:sldId id="446" r:id="rId12"/>
    <p:sldId id="447" r:id="rId13"/>
    <p:sldId id="448" r:id="rId14"/>
    <p:sldId id="449" r:id="rId15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72828" autoAdjust="0"/>
    <p:restoredTop sz="87833" autoAdjust="0"/>
  </p:normalViewPr>
  <p:slideViewPr>
    <p:cSldViewPr>
      <p:cViewPr varScale="1">
        <p:scale>
          <a:sx n="50" d="100"/>
          <a:sy n="50" d="100"/>
        </p:scale>
        <p:origin x="-7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2544" y="-102"/>
      </p:cViewPr>
      <p:guideLst>
        <p:guide orient="horz" pos="2891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5A6591-E889-4789-8498-E788D708A8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6507897E-3A07-4969-B9AB-A01A78DB3A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BB454C-5E88-46E4-B698-7D2CF7A0A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DE450-324F-4430-B397-34D8A1569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06ED8-8D44-43CD-B802-5971CB95B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buFontTx/>
              <a:buNone/>
            </a:pPr>
            <a:r>
              <a:rPr lang="en-US" dirty="0" smtClean="0"/>
              <a:t>Dr. Nguyen Hai Quan, Project Management,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B603-63C4-4A50-8A22-71960029E3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D1788-96B7-4560-AAB9-932EE84B82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063FCA-CC2D-46AB-8588-8E3BF996A3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552CF1-B977-4C6E-B86A-CC5BD0766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ABC5E-EB78-4DA1-A584-0150A82CB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56ECA4-BEA1-4012-A3D0-2C0259F7CE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86EE9-8710-4BDC-8A3D-6A110C529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0375F8-7591-4D1A-8809-AA7DB6BFF5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C89842-B7B2-4D71-9AE9-8BC23DA44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Line 7"/>
          <p:cNvSpPr>
            <a:spLocks noChangeShapeType="1"/>
          </p:cNvSpPr>
          <p:nvPr userDrawn="1"/>
        </p:nvSpPr>
        <p:spPr bwMode="auto">
          <a:xfrm>
            <a:off x="762000" y="13716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Software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Dr. Nguyen Hai </a:t>
            </a:r>
            <a:r>
              <a:rPr lang="fr-FR" dirty="0" err="1" smtClean="0"/>
              <a:t>Quan</a:t>
            </a:r>
            <a:endParaRPr lang="fr-FR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Estimation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Estimate in story point or ideal days?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Story points = relative units of effort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Ideal days = remember the “ideal” part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Planning poker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entire team involved </a:t>
            </a:r>
            <a:r>
              <a:rPr lang="en-US" dirty="0" smtClean="0"/>
              <a:t>(users, </a:t>
            </a:r>
            <a:r>
              <a:rPr lang="en-US" smtClean="0"/>
              <a:t>team member can </a:t>
            </a:r>
            <a:r>
              <a:rPr lang="en-US" dirty="0" smtClean="0"/>
              <a:t>be present)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everyone gets a deck of cards with numbers representing the number of story points (number of cards and points to be determined)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for each user story, everyone estimates the number of story points individually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if a user story takes too long, break it down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show cards at same time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discuss discrepancies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Sprint Backlog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Produced from sprint planning meetings</a:t>
            </a:r>
          </a:p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Task </a:t>
            </a:r>
            <a:r>
              <a:rPr lang="en-US" i="1" dirty="0" smtClean="0"/>
              <a:t>can</a:t>
            </a:r>
            <a:r>
              <a:rPr lang="en-US" dirty="0" smtClean="0"/>
              <a:t> be of the following types:</a:t>
            </a:r>
          </a:p>
          <a:p>
            <a:pPr marL="857250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Design tasks</a:t>
            </a:r>
          </a:p>
          <a:p>
            <a:pPr marL="857250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Coding tasks</a:t>
            </a:r>
          </a:p>
          <a:p>
            <a:pPr marL="857250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Testing tasks</a:t>
            </a:r>
          </a:p>
          <a:p>
            <a:pPr marL="857250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Documentation tasks</a:t>
            </a:r>
          </a:p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Tasks are not assigned, but signed up for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each person is working on one task at a time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estimate of the task adjusted daily</a:t>
            </a:r>
          </a:p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Tasks cannot be added, but can be removed if out of time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velocity will be established over iterations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velocity = the number tasks that the team can complete in one sprint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Whiteboard and Post-It’s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784860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447800"/>
                <a:gridCol w="1295400"/>
                <a:gridCol w="1371600"/>
                <a:gridCol w="1066800"/>
                <a:gridCol w="1143000"/>
              </a:tblGrid>
              <a:tr h="795502">
                <a:tc>
                  <a:txBody>
                    <a:bodyPr/>
                    <a:lstStyle/>
                    <a:p>
                      <a:r>
                        <a:rPr lang="en-US" dirty="0" smtClean="0"/>
                        <a:t>User 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Todo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</a:t>
                      </a:r>
                      <a:r>
                        <a:rPr lang="en-US" baseline="0" dirty="0" smtClean="0"/>
                        <a:t> progress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review</a:t>
                      </a:r>
                    </a:p>
                    <a:p>
                      <a:r>
                        <a:rPr lang="en-US" dirty="0" smtClean="0"/>
                        <a:t>/verify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Done</a:t>
                      </a:r>
                      <a:endParaRPr lang="en-US" dirty="0"/>
                    </a:p>
                  </a:txBody>
                  <a:tcPr/>
                </a:tc>
              </a:tr>
              <a:tr h="556852">
                <a:tc>
                  <a:txBody>
                    <a:bodyPr/>
                    <a:lstStyle/>
                    <a:p>
                      <a:r>
                        <a:rPr lang="en-US" dirty="0" smtClean="0"/>
                        <a:t>User</a:t>
                      </a:r>
                      <a:r>
                        <a:rPr lang="en-US" baseline="0" dirty="0" smtClean="0"/>
                        <a:t> story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Design the… (2)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Code the… (3)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68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Code the… (5)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</a:t>
                      </a:r>
                      <a:r>
                        <a:rPr lang="en-US" baseline="0" dirty="0" smtClean="0"/>
                        <a:t> the…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5685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Document the… (1)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…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2620">
                <a:tc>
                  <a:txBody>
                    <a:bodyPr/>
                    <a:lstStyle/>
                    <a:p>
                      <a:r>
                        <a:rPr lang="en-US" dirty="0" smtClean="0"/>
                        <a:t>User story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2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2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2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22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Burn Down Charts</a:t>
            </a:r>
            <a:endParaRPr lang="nl-NL" smtClean="0"/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Used to track progress</a:t>
            </a:r>
          </a:p>
          <a:p>
            <a:pPr marL="457200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Sprint </a:t>
            </a:r>
            <a:r>
              <a:rPr lang="en-US" dirty="0" err="1" smtClean="0"/>
              <a:t>burndown</a:t>
            </a:r>
            <a:r>
              <a:rPr lang="en-US" dirty="0" smtClean="0"/>
              <a:t> chart</a:t>
            </a:r>
          </a:p>
          <a:p>
            <a:pPr marL="766763" lvl="1" indent="-40005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number of tasks left in a sprint backlog</a:t>
            </a:r>
          </a:p>
          <a:p>
            <a:pPr marL="766763" lvl="1" indent="-400050" eaLnBrk="1" fontAlgn="auto" hangingPunct="1">
              <a:spcAft>
                <a:spcPts val="0"/>
              </a:spcAft>
              <a:defRPr/>
            </a:pPr>
            <a:r>
              <a:rPr lang="en-US" dirty="0" smtClean="0"/>
              <a:t>can go up and down (individual tasks being worked on are re-estimated per day)</a:t>
            </a:r>
          </a:p>
          <a:p>
            <a:pPr marL="400050" indent="-40005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Product </a:t>
            </a:r>
            <a:r>
              <a:rPr lang="en-US" dirty="0" err="1" smtClean="0"/>
              <a:t>burndown</a:t>
            </a:r>
            <a:r>
              <a:rPr lang="en-US" dirty="0" smtClean="0"/>
              <a:t> chart</a:t>
            </a:r>
          </a:p>
          <a:p>
            <a:pPr marL="766763" lvl="1" indent="-400050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number of requirements left</a:t>
            </a:r>
          </a:p>
          <a:p>
            <a:pPr marL="766763" lvl="1" indent="-400050" eaLnBrk="1" fontAlgn="auto" hangingPunct="1">
              <a:spcAft>
                <a:spcPts val="0"/>
              </a:spcAft>
              <a:defRPr/>
            </a:pPr>
            <a:r>
              <a:rPr lang="en-US" dirty="0" smtClean="0"/>
              <a:t>requirements can be added or removed, and constantly prioritized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SCRUM Process</a:t>
            </a:r>
            <a:endParaRPr lang="nl-NL" smtClean="0"/>
          </a:p>
        </p:txBody>
      </p:sp>
      <p:sp>
        <p:nvSpPr>
          <p:cNvPr id="34819" name="Rectangle 3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create product backlog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(product owner, customer =&gt; prioritized user stories)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create sprint backlog - sprint planning meetings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 (involves product owner, scrum master, team)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execute sprint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daily scrum meetings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Scrum Master to remove impediments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progress tracked with whiteboard, burn-down charts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sprint review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demo, invite everyone including customer</a:t>
            </a:r>
          </a:p>
          <a:p>
            <a:pPr marL="823913" lvl="1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was the sprint goal met according to customer?</a:t>
            </a:r>
          </a:p>
          <a:p>
            <a:pPr marL="457200" indent="-45720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/>
              <a:t>sprint retrospective (continuous improvements)</a:t>
            </a:r>
          </a:p>
          <a:p>
            <a:pPr marL="1098550" lvl="2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do we want to start doing?</a:t>
            </a:r>
          </a:p>
          <a:p>
            <a:pPr marL="1098550" lvl="2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do we want to stop doing?</a:t>
            </a:r>
          </a:p>
          <a:p>
            <a:pPr marL="1098550" lvl="2" indent="-457200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do we want to keep doing?</a:t>
            </a:r>
            <a:endParaRPr lang="nl-NL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Why SCRUM?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is SCRUM?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Some terms</a:t>
            </a:r>
            <a:endParaRPr lang="en-US" dirty="0" smtClean="0"/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SCRUM Meetings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Sprint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Estimation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Product backlog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Sprint backlog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Whiteboard and Post-It’s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Burn-down charts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SCRUM Process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Why SCRUM?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Frequent deliveries of completed functionality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Small iterations = easier to adapt to change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Customer involvement =&gt; customer satisfaction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Deliver business value - Most important requirements are done first, prioritized frequently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Visible progress = predictable progress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Continuous improvement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Helps focus and motivate team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What is SCRUM?</a:t>
            </a:r>
            <a:endParaRPr lang="nl-NL" smtClean="0"/>
          </a:p>
        </p:txBody>
      </p:sp>
      <p:sp>
        <p:nvSpPr>
          <p:cNvPr id="512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term from rugby</a:t>
            </a:r>
          </a:p>
          <a:p>
            <a:pPr eaLnBrk="1" hangingPunct="1"/>
            <a:r>
              <a:rPr lang="en-US" smtClean="0"/>
              <a:t>a process with a set of roles and practices for agile development</a:t>
            </a:r>
          </a:p>
          <a:p>
            <a:pPr eaLnBrk="1" hangingPunct="1"/>
            <a:r>
              <a:rPr lang="en-US" smtClean="0"/>
              <a:t>iterative = timeboxed (sprints)</a:t>
            </a:r>
          </a:p>
          <a:p>
            <a:pPr eaLnBrk="1" hangingPunct="1"/>
            <a:r>
              <a:rPr lang="en-US" smtClean="0"/>
              <a:t>incremental = features added incrementally</a:t>
            </a:r>
          </a:p>
          <a:p>
            <a:pPr eaLnBrk="1" hangingPunct="1"/>
            <a:r>
              <a:rPr lang="en-US" smtClean="0"/>
              <a:t>continuous process improvements = retrospectives</a:t>
            </a:r>
            <a:endParaRPr lang="nl-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Some terms</a:t>
            </a:r>
            <a:endParaRPr lang="nl-NL" dirty="0" smtClean="0"/>
          </a:p>
        </p:txBody>
      </p:sp>
      <p:sp>
        <p:nvSpPr>
          <p:cNvPr id="26627" name="Rectangle 3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Team viewpoint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Product Owner - voice of the customer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Scrum Master - enforcer of Scrum process, facilitates (removing impediments) team to reach sprint goal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Team - cross-functional (design, developer, test), usually 5-9 people who does the work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User viewpoint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Users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Stakeholders (Customers, Vendors)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Managers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nl-NL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/>
              <a:t>SCRUM Meetings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daily standup meetings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same time, same location (punishment for tardiness)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all are welcome, but only pigs may speak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err="1" smtClean="0"/>
              <a:t>timeboxed</a:t>
            </a:r>
            <a:r>
              <a:rPr lang="en-US" dirty="0" smtClean="0"/>
              <a:t> at 15 min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questions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have you done yesterday?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What will you do today?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en-US" dirty="0" smtClean="0"/>
              <a:t>Do you have any problems preventing you from accomplishing your goal?</a:t>
            </a:r>
          </a:p>
          <a:p>
            <a:pPr lvl="2" eaLnBrk="1" fontAlgn="auto" hangingPunct="1">
              <a:spcAft>
                <a:spcPts val="0"/>
              </a:spcAft>
              <a:defRPr/>
            </a:pPr>
            <a:r>
              <a:rPr lang="en-US" dirty="0" smtClean="0"/>
              <a:t>(</a:t>
            </a:r>
            <a:r>
              <a:rPr lang="en-US" dirty="0" err="1" smtClean="0"/>
              <a:t>ScrumMaster</a:t>
            </a:r>
            <a:r>
              <a:rPr lang="en-US" dirty="0" smtClean="0"/>
              <a:t> to remove impediments)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not a progress report, not to be addressed to scrum master, but to inform each other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Sprint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Timeboxed iteration</a:t>
            </a:r>
          </a:p>
          <a:p>
            <a:pPr eaLnBrk="1" hangingPunct="1"/>
            <a:r>
              <a:rPr lang="en-US" smtClean="0"/>
              <a:t>Usually 2-4 weeks</a:t>
            </a:r>
          </a:p>
          <a:p>
            <a:pPr eaLnBrk="1" hangingPunct="1"/>
            <a:r>
              <a:rPr lang="en-US" smtClean="0"/>
              <a:t>Determine sprint goal</a:t>
            </a:r>
          </a:p>
          <a:p>
            <a:pPr eaLnBrk="1" hangingPunct="1"/>
            <a:r>
              <a:rPr lang="en-US" smtClean="0"/>
              <a:t>Working functionality</a:t>
            </a:r>
          </a:p>
          <a:p>
            <a:pPr lvl="1" eaLnBrk="1" hangingPunct="1"/>
            <a:r>
              <a:rPr lang="en-US" smtClean="0"/>
              <a:t>features incrementally added</a:t>
            </a:r>
          </a:p>
          <a:p>
            <a:pPr lvl="1" eaLnBrk="1" hangingPunct="1"/>
            <a:r>
              <a:rPr lang="en-US" smtClean="0"/>
              <a:t>definition of done</a:t>
            </a:r>
          </a:p>
          <a:p>
            <a:pPr lvl="2" eaLnBrk="1" hangingPunct="1"/>
            <a:r>
              <a:rPr lang="en-US" smtClean="0"/>
              <a:t>must decide for each task</a:t>
            </a:r>
          </a:p>
          <a:p>
            <a:pPr lvl="2" eaLnBrk="1" hangingPunct="1"/>
            <a:r>
              <a:rPr lang="en-US" smtClean="0"/>
              <a:t>i.e. unit tested + demo ready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Product Backlog</a:t>
            </a:r>
            <a:endParaRPr lang="nl-NL" smtClean="0"/>
          </a:p>
        </p:txBody>
      </p:sp>
      <p:sp>
        <p:nvSpPr>
          <p:cNvPr id="1024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describes "what" will be built</a:t>
            </a:r>
          </a:p>
          <a:p>
            <a:pPr eaLnBrk="1" hangingPunct="1"/>
            <a:r>
              <a:rPr lang="en-US" smtClean="0"/>
              <a:t>managed by product owner</a:t>
            </a:r>
          </a:p>
          <a:p>
            <a:pPr eaLnBrk="1" hangingPunct="1"/>
            <a:r>
              <a:rPr lang="en-US" smtClean="0"/>
              <a:t>translates requirements into user stories</a:t>
            </a:r>
          </a:p>
          <a:p>
            <a:pPr eaLnBrk="1" hangingPunct="1"/>
            <a:r>
              <a:rPr lang="en-US" smtClean="0"/>
              <a:t>user stories = one or two sentences in language of customer</a:t>
            </a:r>
          </a:p>
          <a:p>
            <a:pPr eaLnBrk="1" hangingPunct="1"/>
            <a:r>
              <a:rPr lang="en-US" smtClean="0"/>
              <a:t>with rough estimates (in days)</a:t>
            </a:r>
          </a:p>
          <a:p>
            <a:pPr eaLnBrk="1" hangingPunct="1"/>
            <a:r>
              <a:rPr lang="en-US" smtClean="0"/>
              <a:t>with priorities (e.g.MoSCoW), reprioritized after each sprint</a:t>
            </a:r>
            <a:endParaRPr lang="nl-NL" sz="1600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Sprint Planning Meeting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en-US" smtClean="0"/>
              <a:t>Timeboxed at 4 hours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en-US" smtClean="0"/>
              <a:t>Team to negotiate with product owner what to put in sprint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en-US" smtClean="0"/>
              <a:t>Determine the sprint goal (specific, measurable, demonstratable)</a:t>
            </a:r>
          </a:p>
          <a:p>
            <a:pPr marL="342900" lvl="1" indent="-342900" eaLnBrk="1" hangingPunct="1">
              <a:buFont typeface="Arial" pitchFamily="34" charset="0"/>
              <a:buChar char="•"/>
            </a:pPr>
            <a:r>
              <a:rPr lang="en-US" smtClean="0"/>
              <a:t>Translate user stories into "how" a requirement is to be built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7516</TotalTime>
  <Words>737</Words>
  <Application>Microsoft PowerPoint</Application>
  <PresentationFormat>On-screen Show (4:3)</PresentationFormat>
  <Paragraphs>133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Software Project Management</vt:lpstr>
      <vt:lpstr>Agenda</vt:lpstr>
      <vt:lpstr>Why SCRUM?</vt:lpstr>
      <vt:lpstr>What is SCRUM?</vt:lpstr>
      <vt:lpstr>Some terms</vt:lpstr>
      <vt:lpstr>SCRUM Meetings</vt:lpstr>
      <vt:lpstr>Sprint</vt:lpstr>
      <vt:lpstr>Product Backlog</vt:lpstr>
      <vt:lpstr>Sprint Planning Meeting</vt:lpstr>
      <vt:lpstr>Estimation</vt:lpstr>
      <vt:lpstr>Sprint Backlog</vt:lpstr>
      <vt:lpstr>Whiteboard and Post-It’s</vt:lpstr>
      <vt:lpstr>Burn Down Charts</vt:lpstr>
      <vt:lpstr>SCRUM Process</vt:lpstr>
    </vt:vector>
  </TitlesOfParts>
  <Company>NYK Line (NA)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Management</dc:title>
  <dc:creator>John Musser</dc:creator>
  <cp:lastModifiedBy>quan_nh</cp:lastModifiedBy>
  <cp:revision>929</cp:revision>
  <dcterms:created xsi:type="dcterms:W3CDTF">2002-05-21T11:07:24Z</dcterms:created>
  <dcterms:modified xsi:type="dcterms:W3CDTF">2011-04-07T10:09:45Z</dcterms:modified>
</cp:coreProperties>
</file>