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6"/>
  </p:notesMasterIdLst>
  <p:handoutMasterIdLst>
    <p:handoutMasterId r:id="rId47"/>
  </p:handoutMasterIdLst>
  <p:sldIdLst>
    <p:sldId id="435" r:id="rId2"/>
    <p:sldId id="271" r:id="rId3"/>
    <p:sldId id="449" r:id="rId4"/>
    <p:sldId id="324" r:id="rId5"/>
    <p:sldId id="360" r:id="rId6"/>
    <p:sldId id="325" r:id="rId7"/>
    <p:sldId id="413" r:id="rId8"/>
    <p:sldId id="326" r:id="rId9"/>
    <p:sldId id="381" r:id="rId10"/>
    <p:sldId id="382" r:id="rId11"/>
    <p:sldId id="383" r:id="rId12"/>
    <p:sldId id="384" r:id="rId13"/>
    <p:sldId id="385" r:id="rId14"/>
    <p:sldId id="386" r:id="rId15"/>
    <p:sldId id="388" r:id="rId16"/>
    <p:sldId id="389" r:id="rId17"/>
    <p:sldId id="390" r:id="rId18"/>
    <p:sldId id="391" r:id="rId19"/>
    <p:sldId id="392" r:id="rId20"/>
    <p:sldId id="393" r:id="rId21"/>
    <p:sldId id="394" r:id="rId22"/>
    <p:sldId id="400" r:id="rId23"/>
    <p:sldId id="401" r:id="rId24"/>
    <p:sldId id="402" r:id="rId25"/>
    <p:sldId id="453" r:id="rId26"/>
    <p:sldId id="454" r:id="rId27"/>
    <p:sldId id="455" r:id="rId28"/>
    <p:sldId id="456" r:id="rId29"/>
    <p:sldId id="457" r:id="rId30"/>
    <p:sldId id="450" r:id="rId31"/>
    <p:sldId id="436" r:id="rId32"/>
    <p:sldId id="437" r:id="rId33"/>
    <p:sldId id="444" r:id="rId34"/>
    <p:sldId id="441" r:id="rId35"/>
    <p:sldId id="442" r:id="rId36"/>
    <p:sldId id="438" r:id="rId37"/>
    <p:sldId id="439" r:id="rId38"/>
    <p:sldId id="440" r:id="rId39"/>
    <p:sldId id="451" r:id="rId40"/>
    <p:sldId id="448" r:id="rId41"/>
    <p:sldId id="452" r:id="rId42"/>
    <p:sldId id="445" r:id="rId43"/>
    <p:sldId id="446" r:id="rId44"/>
    <p:sldId id="447" r:id="rId45"/>
  </p:sldIdLst>
  <p:sldSz cx="9144000" cy="6858000" type="screen4x3"/>
  <p:notesSz cx="6858000" cy="9180513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sz="3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72828" autoAdjust="0"/>
    <p:restoredTop sz="87833" autoAdjust="0"/>
  </p:normalViewPr>
  <p:slideViewPr>
    <p:cSldViewPr>
      <p:cViewPr>
        <p:scale>
          <a:sx n="66" d="100"/>
          <a:sy n="66" d="100"/>
        </p:scale>
        <p:origin x="-100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086"/>
    </p:cViewPr>
  </p:sorterViewPr>
  <p:notesViewPr>
    <p:cSldViewPr>
      <p:cViewPr varScale="1">
        <p:scale>
          <a:sx n="59" d="100"/>
          <a:sy n="59" d="100"/>
        </p:scale>
        <p:origin x="-2544" y="-102"/>
      </p:cViewPr>
      <p:guideLst>
        <p:guide orient="horz" pos="2891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handoutMaster" Target="handoutMasters/handout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217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7217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95A6591-E889-4789-8498-E788D708A8F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35063" y="688975"/>
            <a:ext cx="4589462" cy="3441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60863"/>
            <a:ext cx="5029200" cy="413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17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721725"/>
            <a:ext cx="2971800" cy="45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/>
            </a:lvl1pPr>
          </a:lstStyle>
          <a:p>
            <a:fld id="{6507897E-3A07-4969-B9AB-A01A78DB3A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2E3EC5-194B-48CF-ABAE-90489146176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F2DF2A-BEC4-4F9D-B3E9-334FAC5D9AAE}" type="slidenum">
              <a:rPr lang="en-US"/>
              <a:pPr/>
              <a:t>2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F2DF2A-BEC4-4F9D-B3E9-334FAC5D9AAE}" type="slidenum">
              <a:rPr lang="en-US"/>
              <a:pPr/>
              <a:t>25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F2DF2A-BEC4-4F9D-B3E9-334FAC5D9AAE}" type="slidenum">
              <a:rPr lang="en-US"/>
              <a:pPr/>
              <a:t>3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F2DF2A-BEC4-4F9D-B3E9-334FAC5D9AAE}" type="slidenum">
              <a:rPr lang="en-US"/>
              <a:pPr/>
              <a:t>30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02B2F-00A7-457F-9A2B-8F8C6D26E338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02B2F-00A7-457F-9A2B-8F8C6D26E338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02B2F-00A7-457F-9A2B-8F8C6D26E338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F2DF2A-BEC4-4F9D-B3E9-334FAC5D9AAE}" type="slidenum">
              <a:rPr lang="en-US"/>
              <a:pPr/>
              <a:t>39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F2DF2A-BEC4-4F9D-B3E9-334FAC5D9AAE}" type="slidenum">
              <a:rPr lang="en-US"/>
              <a:pPr/>
              <a:t>41</a:t>
            </a:fld>
            <a:endParaRPr lang="en-US"/>
          </a:p>
        </p:txBody>
      </p:sp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Char char="-"/>
            </a:pPr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07897E-3A07-4969-B9AB-A01A78DB3A2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8BB454C-5E88-46E4-B698-7D2CF7A0A34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00DE450-324F-4430-B397-34D8A1569F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2A06ED8-8D44-43CD-B802-5971CB95B3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buFontTx/>
              <a:buNone/>
            </a:pPr>
            <a:r>
              <a:rPr lang="en-US" dirty="0" smtClean="0"/>
              <a:t>Dr. Nguyen Hai Quan, Project Management, 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C7DB603-63C4-4A50-8A22-71960029E38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3BD1788-96B7-4560-AAB9-932EE84B825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5063FCA-CC2D-46AB-8588-8E3BF996A3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5552CF1-B977-4C6E-B86A-CC5BD0766D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06ABC5E-EB78-4DA1-A584-0150A82CB7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456ECA4-BEA1-4012-A3D0-2C0259F7CE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86EE9-8710-4BDC-8A3D-6A110C5299C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0375F8-7591-4D1A-8809-AA7DB6BFF5D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US" smtClean="0"/>
              <a:t>Q7503, Fall 2002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7C89842-B7B2-4D71-9AE9-8BC23DA448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Line 7"/>
          <p:cNvSpPr>
            <a:spLocks noChangeShapeType="1"/>
          </p:cNvSpPr>
          <p:nvPr userDrawn="1"/>
        </p:nvSpPr>
        <p:spPr bwMode="auto">
          <a:xfrm>
            <a:off x="762000" y="1371600"/>
            <a:ext cx="76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Quan_nh@yahoo.co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joelonsoftware.com/articles/fog0000000073.html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til.com/homef.htm" TargetMode="External"/><Relationship Id="rId7" Type="http://schemas.openxmlformats.org/officeDocument/2006/relationships/hyperlink" Target="http://users.snip.net/~gbooker/Reference/cmm/CMMsummary.htm" TargetMode="External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olcs.com/company/CMM/CMMdef.html" TargetMode="External"/><Relationship Id="rId5" Type="http://schemas.openxmlformats.org/officeDocument/2006/relationships/hyperlink" Target="http://www.sei.cmu.edu/cmm/papers/cmm.pdf" TargetMode="External"/><Relationship Id="rId4" Type="http://schemas.openxmlformats.org/officeDocument/2006/relationships/hyperlink" Target="http://www.sei.cmu.edu/" TargetMode="Externa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fr-FR" dirty="0" smtClean="0"/>
              <a:t>Software Project 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Dr. Nguyen Hai Quan</a:t>
            </a:r>
          </a:p>
          <a:p>
            <a:r>
              <a:rPr lang="fr-FR" dirty="0" smtClean="0">
                <a:hlinkClick r:id="rId3"/>
              </a:rPr>
              <a:t>Email: Quan_nh@yahoo.com</a:t>
            </a:r>
            <a:endParaRPr lang="fr-FR" dirty="0" smtClean="0"/>
          </a:p>
          <a:p>
            <a:r>
              <a:rPr lang="fr-FR" dirty="0" smtClean="0"/>
              <a:t>Phone: 0934221978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2899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Two early philosophies</a:t>
            </a:r>
          </a:p>
          <a:p>
            <a:pPr lvl="1"/>
            <a:r>
              <a:rPr lang="en-US"/>
              <a:t>Decentralized/democratic</a:t>
            </a:r>
          </a:p>
          <a:p>
            <a:pPr lvl="1"/>
            <a:r>
              <a:rPr lang="en-US"/>
              <a:t>Centralized/autocratic</a:t>
            </a:r>
          </a:p>
          <a:p>
            <a:r>
              <a:rPr lang="en-US"/>
              <a:t>Variation</a:t>
            </a:r>
          </a:p>
          <a:p>
            <a:pPr lvl="1"/>
            <a:r>
              <a:rPr lang="en-US"/>
              <a:t>Controlled Decentralized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E99F7A-1B31-4FA9-A8F4-67ED452F8660}" type="slidenum">
              <a:rPr lang="en-US"/>
              <a:pPr/>
              <a:t>10</a:t>
            </a:fld>
            <a:endParaRPr lang="en-US"/>
          </a:p>
        </p:txBody>
      </p:sp>
      <p:sp>
        <p:nvSpPr>
          <p:cNvPr id="5928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2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28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28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28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28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2899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23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Business Team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Most common model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Technical lead + team (rest team at equal status)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Hierarchical with one principal contact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Adaptable and general</a:t>
            </a:r>
          </a:p>
          <a:p>
            <a:pPr lvl="1">
              <a:lnSpc>
                <a:spcPct val="90000"/>
              </a:lnSpc>
            </a:pPr>
            <a:r>
              <a:rPr lang="en-US" dirty="0"/>
              <a:t>Variation: Democratic Team</a:t>
            </a:r>
          </a:p>
          <a:p>
            <a:pPr lvl="2">
              <a:lnSpc>
                <a:spcPct val="90000"/>
              </a:lnSpc>
            </a:pPr>
            <a:r>
              <a:rPr lang="en-US" dirty="0"/>
              <a:t>All decisions made by whole </a:t>
            </a:r>
            <a:r>
              <a:rPr lang="en-US" dirty="0" smtClean="0"/>
              <a:t>team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AA535-7B66-4CA6-BF53-F9E40FF6C88F}" type="slidenum">
              <a:rPr lang="en-US"/>
              <a:pPr/>
              <a:t>11</a:t>
            </a:fld>
            <a:endParaRPr lang="en-US"/>
          </a:p>
        </p:txBody>
      </p:sp>
      <p:sp>
        <p:nvSpPr>
          <p:cNvPr id="59392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3923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947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772400" cy="4343400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90000"/>
              </a:lnSpc>
            </a:pPr>
            <a:r>
              <a:rPr lang="en-US" sz="2800"/>
              <a:t>Chief-Programmer Team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From IBM in 70’s 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See Brooks and Mythical Man-Month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a.k.a. ‘surgical team’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Puts a superstar at the top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Others then specialize around him/her</a:t>
            </a:r>
          </a:p>
          <a:p>
            <a:pPr lvl="4">
              <a:lnSpc>
                <a:spcPct val="90000"/>
              </a:lnSpc>
            </a:pPr>
            <a:r>
              <a:rPr lang="en-US" sz="1800"/>
              <a:t>Backup Programmer</a:t>
            </a:r>
          </a:p>
          <a:p>
            <a:pPr lvl="4">
              <a:lnSpc>
                <a:spcPct val="90000"/>
              </a:lnSpc>
            </a:pPr>
            <a:r>
              <a:rPr lang="en-US" sz="1800"/>
              <a:t>Co-pilot or alter-ego</a:t>
            </a:r>
          </a:p>
          <a:p>
            <a:pPr lvl="4">
              <a:lnSpc>
                <a:spcPct val="90000"/>
              </a:lnSpc>
            </a:pPr>
            <a:r>
              <a:rPr lang="en-US" sz="1800"/>
              <a:t>Administrator</a:t>
            </a:r>
          </a:p>
          <a:p>
            <a:pPr lvl="4">
              <a:lnSpc>
                <a:spcPct val="90000"/>
              </a:lnSpc>
            </a:pPr>
            <a:r>
              <a:rPr lang="en-US" sz="1800"/>
              <a:t>Toolsmith</a:t>
            </a:r>
          </a:p>
          <a:p>
            <a:pPr lvl="4">
              <a:lnSpc>
                <a:spcPct val="90000"/>
              </a:lnSpc>
            </a:pPr>
            <a:r>
              <a:rPr lang="en-US" sz="1800"/>
              <a:t>“Language lawyer”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Issues</a:t>
            </a:r>
          </a:p>
          <a:p>
            <a:pPr lvl="4">
              <a:lnSpc>
                <a:spcPct val="90000"/>
              </a:lnSpc>
            </a:pPr>
            <a:r>
              <a:rPr lang="en-US" sz="1800"/>
              <a:t>Difficult to achieve</a:t>
            </a:r>
          </a:p>
          <a:p>
            <a:pPr lvl="4">
              <a:lnSpc>
                <a:spcPct val="90000"/>
              </a:lnSpc>
            </a:pPr>
            <a:r>
              <a:rPr lang="en-US" sz="1800"/>
              <a:t>Ego issues: superstar and/or team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Can be appropriate for creative projects or tactical execution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97DEF8-E674-4E69-864B-C190E93C46C7}" type="slidenum">
              <a:rPr lang="en-US"/>
              <a:pPr/>
              <a:t>12</a:t>
            </a:fld>
            <a:endParaRPr lang="en-US"/>
          </a:p>
        </p:txBody>
      </p:sp>
      <p:sp>
        <p:nvSpPr>
          <p:cNvPr id="594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494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947" grpId="0" build="p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1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Skunkworks Team</a:t>
            </a:r>
          </a:p>
          <a:p>
            <a:pPr lvl="1">
              <a:lnSpc>
                <a:spcPct val="90000"/>
              </a:lnSpc>
            </a:pPr>
            <a:r>
              <a:rPr lang="en-US"/>
              <a:t>Put a bunch of talented, creative developers away from the mother ship</a:t>
            </a:r>
          </a:p>
          <a:p>
            <a:pPr lvl="2">
              <a:lnSpc>
                <a:spcPct val="90000"/>
              </a:lnSpc>
            </a:pPr>
            <a:r>
              <a:rPr lang="en-US"/>
              <a:t>Off-site literally or figuratively</a:t>
            </a:r>
          </a:p>
          <a:p>
            <a:pPr lvl="1">
              <a:lnSpc>
                <a:spcPct val="90000"/>
              </a:lnSpc>
            </a:pPr>
            <a:r>
              <a:rPr lang="en-US"/>
              <a:t>Pro: Creates high ownership &amp; buy-in</a:t>
            </a:r>
          </a:p>
          <a:p>
            <a:pPr lvl="1">
              <a:lnSpc>
                <a:spcPct val="90000"/>
              </a:lnSpc>
            </a:pPr>
            <a:r>
              <a:rPr lang="en-US"/>
              <a:t>Con: Little visibility into team progress</a:t>
            </a:r>
          </a:p>
          <a:p>
            <a:pPr lvl="1">
              <a:lnSpc>
                <a:spcPct val="90000"/>
              </a:lnSpc>
            </a:pPr>
            <a:r>
              <a:rPr lang="en-US"/>
              <a:t>Applicable: exploratory projects needing creativity</a:t>
            </a:r>
          </a:p>
          <a:p>
            <a:pPr lvl="2">
              <a:lnSpc>
                <a:spcPct val="90000"/>
              </a:lnSpc>
            </a:pPr>
            <a:r>
              <a:rPr lang="en-US"/>
              <a:t>Not on well-defined or narrow problem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E7B1A4-C99E-468A-84CE-A11A08C15A08}" type="slidenum">
              <a:rPr lang="en-US"/>
              <a:pPr/>
              <a:t>13</a:t>
            </a:fld>
            <a:endParaRPr lang="en-US"/>
          </a:p>
        </p:txBody>
      </p:sp>
      <p:sp>
        <p:nvSpPr>
          <p:cNvPr id="59597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59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5971" grpId="0" build="p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9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SWAT Team</a:t>
            </a:r>
          </a:p>
          <a:p>
            <a:pPr lvl="2"/>
            <a:r>
              <a:rPr lang="en-US"/>
              <a:t>Highly skilled team</a:t>
            </a:r>
          </a:p>
          <a:p>
            <a:pPr lvl="2"/>
            <a:r>
              <a:rPr lang="en-US"/>
              <a:t>Skills tightly match goal</a:t>
            </a:r>
          </a:p>
          <a:p>
            <a:pPr lvl="2"/>
            <a:r>
              <a:rPr lang="en-US"/>
              <a:t>Members often work together</a:t>
            </a:r>
          </a:p>
          <a:p>
            <a:pPr lvl="2"/>
            <a:r>
              <a:rPr lang="en-US"/>
              <a:t>Ex: security swat team, Oracle performance team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10A91E-CE97-41F9-A6DF-730DE06A7664}" type="slidenum">
              <a:rPr lang="en-US"/>
              <a:pPr/>
              <a:t>14</a:t>
            </a:fld>
            <a:endParaRPr lang="en-US"/>
          </a:p>
        </p:txBody>
      </p:sp>
      <p:sp>
        <p:nvSpPr>
          <p:cNvPr id="596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9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9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9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69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6995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90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Large teams</a:t>
            </a:r>
          </a:p>
          <a:p>
            <a:pPr lvl="1"/>
            <a:r>
              <a:rPr lang="en-US"/>
              <a:t>Communication increases multiplicatively</a:t>
            </a:r>
          </a:p>
          <a:p>
            <a:pPr lvl="2"/>
            <a:r>
              <a:rPr lang="en-US"/>
              <a:t>Square of the number of people</a:t>
            </a:r>
          </a:p>
          <a:p>
            <a:pPr lvl="2"/>
            <a:r>
              <a:rPr lang="en-US"/>
              <a:t>50 programmers = 1200 possible paths</a:t>
            </a:r>
          </a:p>
          <a:p>
            <a:pPr lvl="2"/>
            <a:r>
              <a:rPr lang="en-US"/>
              <a:t>Communication must be formalized</a:t>
            </a:r>
          </a:p>
          <a:p>
            <a:pPr lvl="1"/>
            <a:r>
              <a:rPr lang="en-US"/>
              <a:t>Always use a hierarchy</a:t>
            </a:r>
          </a:p>
          <a:p>
            <a:pPr lvl="1"/>
            <a:r>
              <a:rPr lang="en-US"/>
              <a:t>Reduce units to optimal team sizes</a:t>
            </a:r>
          </a:p>
          <a:p>
            <a:pPr lvl="2"/>
            <a:r>
              <a:rPr lang="en-US"/>
              <a:t>Always less than 10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DFFC2-8E10-4EFB-9D50-7E292A8DEBD5}" type="slidenum">
              <a:rPr lang="en-US"/>
              <a:pPr/>
              <a:t>15</a:t>
            </a:fld>
            <a:endParaRPr lang="en-US"/>
          </a:p>
        </p:txBody>
      </p:sp>
      <p:sp>
        <p:nvSpPr>
          <p:cNvPr id="599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9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90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90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90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90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90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90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90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9043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0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What is the optimal team size?</a:t>
            </a:r>
          </a:p>
          <a:p>
            <a:pPr lvl="2"/>
            <a:r>
              <a:rPr lang="en-US"/>
              <a:t>4-6 developers</a:t>
            </a:r>
          </a:p>
          <a:p>
            <a:pPr lvl="3"/>
            <a:r>
              <a:rPr lang="en-US"/>
              <a:t>Tech lead + developers</a:t>
            </a:r>
          </a:p>
          <a:p>
            <a:pPr lvl="2"/>
            <a:r>
              <a:rPr lang="en-US"/>
              <a:t>Small projects inspire stronger identification</a:t>
            </a:r>
          </a:p>
          <a:p>
            <a:pPr lvl="2"/>
            <a:r>
              <a:rPr lang="en-US"/>
              <a:t>Increases cohesiveness</a:t>
            </a:r>
          </a:p>
          <a:p>
            <a:pPr lvl="2"/>
            <a:r>
              <a:rPr lang="en-US"/>
              <a:t>QA, ops, and design on top of this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71125-67DB-4C1F-8925-03C4A98AE9F5}" type="slidenum">
              <a:rPr lang="en-US"/>
              <a:pPr/>
              <a:t>16</a:t>
            </a:fld>
            <a:endParaRPr lang="en-US"/>
          </a:p>
        </p:txBody>
      </p:sp>
      <p:sp>
        <p:nvSpPr>
          <p:cNvPr id="600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Size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0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0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0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00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00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00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0067" grpId="0" build="p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0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“Hire for Trait, Train for Skill”</a:t>
            </a:r>
          </a:p>
          <a:p>
            <a:r>
              <a:rPr lang="en-US"/>
              <a:t>Look for: “Smart, Gets Things Done”</a:t>
            </a:r>
          </a:p>
          <a:p>
            <a:pPr lvl="1"/>
            <a:r>
              <a:rPr lang="en-US"/>
              <a:t>For programmers, see joelonsoftare’s “</a:t>
            </a:r>
            <a:r>
              <a:rPr lang="en-US">
                <a:hlinkClick r:id="rId3"/>
              </a:rPr>
              <a:t>Guerilla Guide to Interviewing</a:t>
            </a:r>
            <a:r>
              <a:rPr lang="en-US"/>
              <a:t>”</a:t>
            </a:r>
          </a:p>
          <a:p>
            <a:r>
              <a:rPr lang="en-US"/>
              <a:t>Balance the team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EFEBB-8246-414D-9AEA-9A722D04C191}" type="slidenum">
              <a:rPr lang="en-US"/>
              <a:pPr/>
              <a:t>17</a:t>
            </a:fld>
            <a:endParaRPr lang="en-US"/>
          </a:p>
        </p:txBody>
      </p:sp>
      <p:sp>
        <p:nvSpPr>
          <p:cNvPr id="6010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Hiring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1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10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10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10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1091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1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A resource planning tool</a:t>
            </a:r>
          </a:p>
          <a:p>
            <a:pPr>
              <a:lnSpc>
                <a:spcPct val="90000"/>
              </a:lnSpc>
            </a:pPr>
            <a:r>
              <a:rPr lang="en-US"/>
              <a:t>Who does What </a:t>
            </a:r>
          </a:p>
          <a:p>
            <a:pPr>
              <a:lnSpc>
                <a:spcPct val="90000"/>
              </a:lnSpc>
            </a:pPr>
            <a:r>
              <a:rPr lang="en-US"/>
              <a:t>Can be for both planning and tracking</a:t>
            </a:r>
          </a:p>
          <a:p>
            <a:pPr>
              <a:lnSpc>
                <a:spcPct val="90000"/>
              </a:lnSpc>
            </a:pPr>
            <a:r>
              <a:rPr lang="en-US"/>
              <a:t>Identify authority, accountability, responsibility</a:t>
            </a:r>
          </a:p>
          <a:p>
            <a:pPr>
              <a:lnSpc>
                <a:spcPct val="90000"/>
              </a:lnSpc>
            </a:pPr>
            <a:r>
              <a:rPr lang="en-US"/>
              <a:t>Who: can be individual, team or department</a:t>
            </a:r>
          </a:p>
          <a:p>
            <a:pPr>
              <a:lnSpc>
                <a:spcPct val="90000"/>
              </a:lnSpc>
            </a:pPr>
            <a:r>
              <a:rPr lang="en-US"/>
              <a:t>Can have totals/summary at end of row or column (ex: total Contributors on a task)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117492-DAFE-4FDA-815C-BB930826FBC8}" type="slidenum">
              <a:rPr lang="en-US"/>
              <a:pPr/>
              <a:t>18</a:t>
            </a:fld>
            <a:endParaRPr lang="en-US"/>
          </a:p>
        </p:txBody>
      </p:sp>
      <p:sp>
        <p:nvSpPr>
          <p:cNvPr id="602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82000" cy="1143000"/>
          </a:xfrm>
        </p:spPr>
        <p:txBody>
          <a:bodyPr>
            <a:normAutofit fontScale="90000"/>
          </a:bodyPr>
          <a:lstStyle/>
          <a:p>
            <a:r>
              <a:rPr lang="en-US"/>
              <a:t>Responsibility Assignment Matrix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2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2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21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21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21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21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2115" grpId="0" build="p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31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0155B7-0260-40F7-A737-0689439BF84D}" type="slidenum">
              <a:rPr lang="en-US"/>
              <a:pPr/>
              <a:t>19</a:t>
            </a:fld>
            <a:endParaRPr lang="en-US"/>
          </a:p>
        </p:txBody>
      </p:sp>
      <p:sp>
        <p:nvSpPr>
          <p:cNvPr id="603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Simple RAM</a:t>
            </a:r>
          </a:p>
        </p:txBody>
      </p:sp>
      <p:graphicFrame>
        <p:nvGraphicFramePr>
          <p:cNvPr id="603140" name="Object 4"/>
          <p:cNvGraphicFramePr>
            <a:graphicFrameLocks noChangeAspect="1"/>
          </p:cNvGraphicFramePr>
          <p:nvPr/>
        </p:nvGraphicFramePr>
        <p:xfrm>
          <a:off x="685800" y="1914525"/>
          <a:ext cx="7924800" cy="4090988"/>
        </p:xfrm>
        <a:graphic>
          <a:graphicData uri="http://schemas.openxmlformats.org/presentationml/2006/ole">
            <p:oleObj spid="_x0000_s603140" name="Bitmap Image" r:id="rId4" imgW="5866667" imgH="3029373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3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3139" grpId="0" build="p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Project Roles &amp; Team Structure</a:t>
            </a:r>
          </a:p>
          <a:p>
            <a:r>
              <a:rPr lang="fr-FR" sz="2800" dirty="0" smtClean="0"/>
              <a:t>Project </a:t>
            </a:r>
            <a:r>
              <a:rPr lang="fr-FR" sz="2800" dirty="0" err="1" smtClean="0"/>
              <a:t>Reviews</a:t>
            </a:r>
            <a:endParaRPr lang="en-US" sz="2800" dirty="0" smtClean="0"/>
          </a:p>
          <a:p>
            <a:r>
              <a:rPr lang="en-US" sz="2800" dirty="0" smtClean="0"/>
              <a:t>Project </a:t>
            </a:r>
            <a:r>
              <a:rPr lang="en-US" sz="2800" dirty="0" smtClean="0"/>
              <a:t>Monitoring and </a:t>
            </a:r>
            <a:r>
              <a:rPr lang="en-US" sz="2800" dirty="0" smtClean="0"/>
              <a:t>Control</a:t>
            </a:r>
          </a:p>
          <a:p>
            <a:r>
              <a:rPr lang="fr-FR" sz="2800" dirty="0" smtClean="0"/>
              <a:t>Project </a:t>
            </a:r>
            <a:r>
              <a:rPr lang="fr-FR" sz="2800" dirty="0" err="1" smtClean="0"/>
              <a:t>Cloture</a:t>
            </a:r>
            <a:r>
              <a:rPr lang="fr-FR" sz="2800" dirty="0" smtClean="0"/>
              <a:t> </a:t>
            </a:r>
            <a:r>
              <a:rPr lang="fr-FR" sz="2800" dirty="0" err="1" smtClean="0"/>
              <a:t>Analysis</a:t>
            </a:r>
            <a:endParaRPr lang="en-US" sz="2800" dirty="0" smtClean="0"/>
          </a:p>
          <a:p>
            <a:r>
              <a:rPr lang="en-US" sz="2800" dirty="0" smtClean="0"/>
              <a:t>CMM</a:t>
            </a:r>
            <a:endParaRPr lang="en-US" sz="28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EC979-FB33-4D57-9C0C-3251638E25FB}" type="slidenum">
              <a:rPr lang="en-US"/>
              <a:pPr/>
              <a:t>2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Agenda</a:t>
            </a:r>
            <a:endParaRPr lang="en-US" sz="4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4163" name="Object 3"/>
          <p:cNvGraphicFramePr>
            <a:graphicFrameLocks noChangeAspect="1"/>
          </p:cNvGraphicFramePr>
          <p:nvPr>
            <p:ph idx="1"/>
          </p:nvPr>
        </p:nvGraphicFramePr>
        <p:xfrm>
          <a:off x="762000" y="1828800"/>
          <a:ext cx="7772400" cy="3741738"/>
        </p:xfrm>
        <a:graphic>
          <a:graphicData uri="http://schemas.openxmlformats.org/presentationml/2006/ole">
            <p:oleObj spid="_x0000_s604163" name="Bitmap Image" r:id="rId4" imgW="5619048" imgH="2704762" progId="PBrush">
              <p:embed/>
            </p:oleObj>
          </a:graphicData>
        </a:graphic>
      </p:graphicFrame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F8743-79DA-4F1C-82C4-8B80A13345D2}" type="slidenum">
              <a:rPr lang="en-US"/>
              <a:pPr/>
              <a:t>20</a:t>
            </a:fld>
            <a:endParaRPr lang="en-US"/>
          </a:p>
        </p:txBody>
      </p:sp>
      <p:sp>
        <p:nvSpPr>
          <p:cNvPr id="604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Sample RAM With Stakeholders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4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1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Another resource planning tool</a:t>
            </a:r>
          </a:p>
          <a:p>
            <a:r>
              <a:rPr lang="en-US" sz="2800"/>
              <a:t>Resources on one axis, skills on other</a:t>
            </a:r>
          </a:p>
          <a:p>
            <a:r>
              <a:rPr lang="en-US" sz="2800"/>
              <a:t>Skills can high level or very specific</a:t>
            </a:r>
          </a:p>
          <a:p>
            <a:r>
              <a:rPr lang="en-US" sz="2800"/>
              <a:t>Cells can be X’s or numeric (ex: level, # yrs.)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A92FB-7FD9-4310-BB00-80DF374B07DF}" type="slidenum">
              <a:rPr lang="en-US"/>
              <a:pPr/>
              <a:t>21</a:t>
            </a:fld>
            <a:endParaRPr lang="en-US"/>
          </a:p>
        </p:txBody>
      </p:sp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Skills Matrix</a:t>
            </a:r>
          </a:p>
        </p:txBody>
      </p:sp>
      <p:graphicFrame>
        <p:nvGraphicFramePr>
          <p:cNvPr id="605188" name="Object 4"/>
          <p:cNvGraphicFramePr>
            <a:graphicFrameLocks noChangeAspect="1"/>
          </p:cNvGraphicFramePr>
          <p:nvPr/>
        </p:nvGraphicFramePr>
        <p:xfrm>
          <a:off x="3429000" y="3905250"/>
          <a:ext cx="2400300" cy="2114550"/>
        </p:xfrm>
        <a:graphic>
          <a:graphicData uri="http://schemas.openxmlformats.org/presentationml/2006/ole">
            <p:oleObj spid="_x0000_s605188" name="Bitmap Image" r:id="rId4" imgW="2400635" imgH="2114845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5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5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5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5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5187" grpId="0" build="p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13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Requirements Tools</a:t>
            </a:r>
          </a:p>
          <a:p>
            <a:r>
              <a:rPr lang="en-US"/>
              <a:t>Design Tools</a:t>
            </a:r>
          </a:p>
          <a:p>
            <a:r>
              <a:rPr lang="en-US"/>
              <a:t>Construction Tools</a:t>
            </a:r>
          </a:p>
          <a:p>
            <a:r>
              <a:rPr lang="en-US"/>
              <a:t>Test Tools</a:t>
            </a:r>
          </a:p>
          <a:p>
            <a:r>
              <a:rPr lang="en-US"/>
              <a:t>Maintenance Tools</a:t>
            </a:r>
          </a:p>
          <a:p>
            <a:r>
              <a:rPr lang="en-US"/>
              <a:t>CM Tools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72D4D-0C2D-48E2-9A7A-A92E4AAB9CF9}" type="slidenum">
              <a:rPr lang="en-US"/>
              <a:pPr/>
              <a:t>22</a:t>
            </a:fld>
            <a:endParaRPr lang="en-US"/>
          </a:p>
        </p:txBody>
      </p:sp>
      <p:sp>
        <p:nvSpPr>
          <p:cNvPr id="611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Tools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3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Tools could save 10-25% on some projects</a:t>
            </a:r>
          </a:p>
          <a:p>
            <a:pPr lvl="1"/>
            <a:r>
              <a:rPr lang="en-US"/>
              <a:t>But that’s optimistic at best</a:t>
            </a:r>
          </a:p>
          <a:p>
            <a:r>
              <a:rPr lang="en-US"/>
              <a:t>Choose tools to meet your needs</a:t>
            </a:r>
          </a:p>
          <a:p>
            <a:r>
              <a:rPr lang="en-US"/>
              <a:t>No can guarantee you anything</a:t>
            </a:r>
          </a:p>
          <a:p>
            <a:pPr lvl="1"/>
            <a:r>
              <a:rPr lang="en-US"/>
              <a:t>They *may* help</a:t>
            </a:r>
          </a:p>
          <a:p>
            <a:pPr lvl="1"/>
            <a:r>
              <a:rPr lang="en-US"/>
              <a:t>Tools don’t control people, especially customers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3254-AB1F-411B-A4FF-76C70BC6D76C}" type="slidenum">
              <a:rPr lang="en-US"/>
              <a:pPr/>
              <a:t>23</a:t>
            </a:fld>
            <a:endParaRPr lang="en-US"/>
          </a:p>
        </p:txBody>
      </p:sp>
      <p:sp>
        <p:nvSpPr>
          <p:cNvPr id="612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Tools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337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Your projects: do you choose a language?</a:t>
            </a:r>
          </a:p>
          <a:p>
            <a:r>
              <a:rPr lang="en-US"/>
              <a:t>Typically not the PM’s choice, but does effect you</a:t>
            </a:r>
          </a:p>
          <a:p>
            <a:pPr lvl="1"/>
            <a:r>
              <a:rPr lang="en-US"/>
              <a:t>Staffing requirements</a:t>
            </a:r>
          </a:p>
          <a:p>
            <a:pPr lvl="1"/>
            <a:r>
              <a:rPr lang="en-US"/>
              <a:t>Methodology</a:t>
            </a:r>
          </a:p>
          <a:p>
            <a:pPr lvl="1"/>
            <a:r>
              <a:rPr lang="en-US"/>
              <a:t>Tools and infrastructure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A311D-3472-4F11-9FC9-645E52F8703A}" type="slidenum">
              <a:rPr lang="en-US"/>
              <a:pPr/>
              <a:t>24</a:t>
            </a:fld>
            <a:endParaRPr lang="en-US"/>
          </a:p>
        </p:txBody>
      </p:sp>
      <p:sp>
        <p:nvSpPr>
          <p:cNvPr id="613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Programming Languages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1981200"/>
            <a:ext cx="8458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Project Roles &amp; Team Structure</a:t>
            </a:r>
          </a:p>
          <a:p>
            <a:r>
              <a:rPr lang="fr-FR" sz="2800" dirty="0" smtClean="0"/>
              <a:t>Project </a:t>
            </a:r>
            <a:r>
              <a:rPr lang="fr-FR" sz="2800" dirty="0" err="1" smtClean="0"/>
              <a:t>Reviews</a:t>
            </a:r>
            <a:endParaRPr lang="en-US" sz="2800" dirty="0" smtClean="0"/>
          </a:p>
          <a:p>
            <a:r>
              <a:rPr lang="en-US" sz="2800" dirty="0" smtClean="0"/>
              <a:t>Project </a:t>
            </a:r>
            <a:r>
              <a:rPr lang="en-US" sz="2800" dirty="0" smtClean="0"/>
              <a:t>Monitoring and </a:t>
            </a:r>
            <a:r>
              <a:rPr lang="en-US" sz="2800" dirty="0" smtClean="0"/>
              <a:t>Control</a:t>
            </a:r>
          </a:p>
          <a:p>
            <a:r>
              <a:rPr lang="fr-FR" sz="2800" dirty="0" smtClean="0"/>
              <a:t>Project </a:t>
            </a:r>
            <a:r>
              <a:rPr lang="fr-FR" sz="2800" dirty="0" err="1" smtClean="0"/>
              <a:t>Cloture</a:t>
            </a:r>
            <a:r>
              <a:rPr lang="fr-FR" sz="2800" dirty="0" smtClean="0"/>
              <a:t> </a:t>
            </a:r>
            <a:r>
              <a:rPr lang="fr-FR" sz="2800" dirty="0" err="1" smtClean="0"/>
              <a:t>Analysis</a:t>
            </a:r>
            <a:endParaRPr lang="en-US" sz="2800" dirty="0" smtClean="0"/>
          </a:p>
          <a:p>
            <a:r>
              <a:rPr lang="en-US" sz="2800" dirty="0" smtClean="0"/>
              <a:t>CMM</a:t>
            </a:r>
            <a:endParaRPr lang="en-US" sz="28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EC979-FB33-4D57-9C0C-3251638E25FB}" type="slidenum">
              <a:rPr lang="en-US"/>
              <a:pPr/>
              <a:t>25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Agenda</a:t>
            </a:r>
            <a:endParaRPr lang="en-US" sz="40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Reviews are the most effective and commonly used method for identifying defects, not only in </a:t>
            </a:r>
            <a:r>
              <a:rPr lang="en-GB" dirty="0" err="1" smtClean="0"/>
              <a:t>nonexecutable</a:t>
            </a:r>
            <a:r>
              <a:rPr lang="en-GB" dirty="0" smtClean="0"/>
              <a:t> documents such as the test plan and design document but also in code</a:t>
            </a:r>
            <a:r>
              <a:rPr lang="en-GB" dirty="0" smtClean="0"/>
              <a:t>.</a:t>
            </a:r>
          </a:p>
          <a:p>
            <a:r>
              <a:rPr lang="en-GB" dirty="0" smtClean="0"/>
              <a:t>Advantages:</a:t>
            </a:r>
          </a:p>
          <a:p>
            <a:pPr lvl="1"/>
            <a:r>
              <a:rPr lang="en-GB" dirty="0" smtClean="0"/>
              <a:t>Through reviews, the best talent in the organization can be utilized in a project even if they are not assigned to it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Help </a:t>
            </a:r>
            <a:r>
              <a:rPr lang="en-GB" dirty="0" smtClean="0"/>
              <a:t>preserve team motivation by giving people a sense of achievement, participation, and recognition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Team </a:t>
            </a:r>
            <a:r>
              <a:rPr lang="en-GB" dirty="0" smtClean="0"/>
              <a:t>members can develop their skills and senior people can mentor less-experienced colleagues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help prevent defects by creating more awareness about them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Dr. Nguyen Hai Quan, Project Management,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B603-63C4-4A50-8A22-71960029E38F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Reviews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Dr. Nguyen Hai Quan, Project Management,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B603-63C4-4A50-8A22-71960029E38F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Review</a:t>
            </a:r>
            <a:r>
              <a:rPr lang="fr-FR" dirty="0" smtClean="0"/>
              <a:t> </a:t>
            </a:r>
            <a:r>
              <a:rPr lang="fr-FR" dirty="0" err="1" smtClean="0"/>
              <a:t>Process</a:t>
            </a:r>
            <a:endParaRPr lang="en-US" dirty="0"/>
          </a:p>
        </p:txBody>
      </p:sp>
      <p:pic>
        <p:nvPicPr>
          <p:cNvPr id="6563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981200"/>
            <a:ext cx="8193548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Dr. Nguyen Hai Quan, Project Management,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B603-63C4-4A50-8A22-71960029E38F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Review</a:t>
            </a:r>
            <a:r>
              <a:rPr lang="fr-FR" dirty="0" smtClean="0"/>
              <a:t> </a:t>
            </a:r>
            <a:r>
              <a:rPr lang="fr-FR" dirty="0" err="1" smtClean="0"/>
              <a:t>Process</a:t>
            </a:r>
            <a:r>
              <a:rPr lang="fr-FR" dirty="0" smtClean="0"/>
              <a:t>(</a:t>
            </a:r>
            <a:r>
              <a:rPr lang="fr-FR" dirty="0" err="1" smtClean="0"/>
              <a:t>cont</a:t>
            </a:r>
            <a:r>
              <a:rPr lang="fr-FR" dirty="0" smtClean="0"/>
              <a:t>.)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381000" y="1143000"/>
          <a:ext cx="822960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286000"/>
                <a:gridCol w="1828800"/>
                <a:gridCol w="2057400"/>
              </a:tblGrid>
              <a:tr h="5652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Work Product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Focus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Entry Criteria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Participants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2636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Requirement specification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600" dirty="0" smtClean="0">
                          <a:solidFill>
                            <a:srgbClr val="000000"/>
                          </a:solidFill>
                          <a:latin typeface="Symbol"/>
                        </a:rPr>
                        <a:t>-</a:t>
                      </a:r>
                      <a:r>
                        <a:rPr lang="da-DK" sz="18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Requirements meet customer needs.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8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-Requirements are implementable.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sz="18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-</a:t>
                      </a:r>
                      <a:r>
                        <a:rPr lang="en-GB" sz="18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Omissions, inconsistencies, and ambiguities in the </a:t>
                      </a:r>
                      <a:r>
                        <a:rPr lang="en-GB" sz="1800" dirty="0" err="1" smtClean="0">
                          <a:solidFill>
                            <a:srgbClr val="000000"/>
                          </a:solidFill>
                          <a:latin typeface="Times New Roman"/>
                        </a:rPr>
                        <a:t>reuiremnts</a:t>
                      </a:r>
                      <a:r>
                        <a:rPr lang="en-GB" sz="180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.</a:t>
                      </a:r>
                      <a:endParaRPr lang="da-DK" sz="1800" dirty="0" smtClean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The document conforms to the standards.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da-DK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Customer</a:t>
                      </a:r>
                    </a:p>
                    <a:p>
                      <a:r>
                        <a:rPr kumimoji="0" lang="da-DK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Designers</a:t>
                      </a:r>
                    </a:p>
                    <a:p>
                      <a:r>
                        <a:rPr kumimoji="0" lang="da-DK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Tester (system testing)</a:t>
                      </a:r>
                    </a:p>
                    <a:p>
                      <a:r>
                        <a:rPr kumimoji="0" lang="da-DK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Installation team member</a:t>
                      </a:r>
                    </a:p>
                    <a:p>
                      <a:r>
                        <a:rPr kumimoji="0" lang="da-DK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User documentation author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32299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Dr. Nguyen Hai Quan, Project Management,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B603-63C4-4A50-8A22-71960029E38F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Review</a:t>
            </a:r>
            <a:r>
              <a:rPr lang="fr-FR" dirty="0" smtClean="0"/>
              <a:t> </a:t>
            </a:r>
            <a:r>
              <a:rPr lang="fr-FR" dirty="0" err="1" smtClean="0"/>
              <a:t>Process</a:t>
            </a:r>
            <a:r>
              <a:rPr lang="fr-FR" dirty="0" smtClean="0"/>
              <a:t>(</a:t>
            </a:r>
            <a:r>
              <a:rPr lang="fr-FR" dirty="0" err="1" smtClean="0"/>
              <a:t>cont</a:t>
            </a:r>
            <a:r>
              <a:rPr lang="fr-FR" dirty="0" smtClean="0"/>
              <a:t>.)</a:t>
            </a:r>
            <a:endParaRPr lang="en-US" dirty="0"/>
          </a:p>
        </p:txBody>
      </p:sp>
      <p:graphicFrame>
        <p:nvGraphicFramePr>
          <p:cNvPr id="6" name="Content Placeholder 6"/>
          <p:cNvGraphicFramePr>
            <a:graphicFrameLocks noGrp="1"/>
          </p:cNvGraphicFramePr>
          <p:nvPr>
            <p:ph idx="1"/>
          </p:nvPr>
        </p:nvGraphicFramePr>
        <p:xfrm>
          <a:off x="381000" y="1143000"/>
          <a:ext cx="8229600" cy="364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286000"/>
                <a:gridCol w="1828800"/>
                <a:gridCol w="2057400"/>
              </a:tblGrid>
              <a:tr h="56524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Work Product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Focus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Entry Criteria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a-DK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Participants</a:t>
                      </a:r>
                    </a:p>
                    <a:p>
                      <a:endParaRPr lang="en-US" dirty="0"/>
                    </a:p>
                  </a:txBody>
                  <a:tcPr/>
                </a:tc>
              </a:tr>
              <a:tr h="2636520">
                <a:tc>
                  <a:txBody>
                    <a:bodyPr/>
                    <a:lstStyle/>
                    <a:p>
                      <a:r>
                        <a:rPr kumimoji="0" lang="da-DK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High-level design</a:t>
                      </a:r>
                      <a:endParaRPr kumimoji="0" lang="da-D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-High-level design implements the requirements.</a:t>
                      </a:r>
                      <a:endParaRPr kumimoji="0" lang="da-DK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kumimoji="0" lang="da-DK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-The design is implementable.</a:t>
                      </a:r>
                    </a:p>
                    <a:p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-Omissions and other defects in the design.</a:t>
                      </a:r>
                      <a:endParaRPr kumimoji="0" lang="da-DK" sz="18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-The document conforms to standards.</a:t>
                      </a:r>
                    </a:p>
                    <a:p>
                      <a:r>
                        <a:rPr kumimoji="0" lang="en-GB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-The requirements have been reviewed and finalized.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da-DK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-Requirements author</a:t>
                      </a:r>
                    </a:p>
                    <a:p>
                      <a:r>
                        <a:rPr kumimoji="0" lang="da-DK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-Detailed designer</a:t>
                      </a:r>
                    </a:p>
                    <a:p>
                      <a:r>
                        <a:rPr kumimoji="0" lang="da-DK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-Developer</a:t>
                      </a:r>
                      <a:endParaRPr lang="en-US" dirty="0"/>
                    </a:p>
                  </a:txBody>
                  <a:tcPr/>
                </a:tc>
              </a:tr>
              <a:tr h="32299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1524000"/>
            <a:ext cx="8458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Project Roles &amp; Team Structure</a:t>
            </a:r>
          </a:p>
          <a:p>
            <a:r>
              <a:rPr lang="fr-FR" sz="2800" dirty="0" smtClean="0"/>
              <a:t>Project </a:t>
            </a:r>
            <a:r>
              <a:rPr lang="fr-FR" sz="2800" dirty="0" err="1" smtClean="0"/>
              <a:t>Reviews</a:t>
            </a:r>
            <a:endParaRPr lang="en-US" sz="2800" dirty="0" smtClean="0"/>
          </a:p>
          <a:p>
            <a:r>
              <a:rPr lang="en-US" sz="2800" dirty="0" smtClean="0"/>
              <a:t>Project </a:t>
            </a:r>
            <a:r>
              <a:rPr lang="en-US" sz="2800" dirty="0" smtClean="0"/>
              <a:t>Monitoring and </a:t>
            </a:r>
            <a:r>
              <a:rPr lang="en-US" sz="2800" dirty="0" smtClean="0"/>
              <a:t>Control</a:t>
            </a:r>
          </a:p>
          <a:p>
            <a:r>
              <a:rPr lang="fr-FR" sz="2800" dirty="0" smtClean="0"/>
              <a:t>Project </a:t>
            </a:r>
            <a:r>
              <a:rPr lang="fr-FR" sz="2800" dirty="0" err="1" smtClean="0"/>
              <a:t>Cloture</a:t>
            </a:r>
            <a:r>
              <a:rPr lang="fr-FR" sz="2800" dirty="0" smtClean="0"/>
              <a:t> </a:t>
            </a:r>
            <a:r>
              <a:rPr lang="fr-FR" sz="2800" dirty="0" err="1" smtClean="0"/>
              <a:t>Analysis</a:t>
            </a:r>
            <a:endParaRPr lang="en-US" sz="2800" dirty="0" smtClean="0"/>
          </a:p>
          <a:p>
            <a:r>
              <a:rPr lang="en-US" sz="2800" dirty="0" smtClean="0"/>
              <a:t>CMM</a:t>
            </a:r>
            <a:endParaRPr lang="en-US" sz="28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EC979-FB33-4D57-9C0C-3251638E25FB}" type="slidenum">
              <a:rPr lang="en-US"/>
              <a:pPr/>
              <a:t>3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Agenda</a:t>
            </a:r>
            <a:endParaRPr lang="en-US" sz="40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2514600"/>
            <a:ext cx="8458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Project Roles &amp; Team Structure</a:t>
            </a:r>
          </a:p>
          <a:p>
            <a:r>
              <a:rPr lang="fr-FR" sz="2800" dirty="0" smtClean="0"/>
              <a:t>Project </a:t>
            </a:r>
            <a:r>
              <a:rPr lang="fr-FR" sz="2800" dirty="0" err="1" smtClean="0"/>
              <a:t>Reviews</a:t>
            </a:r>
            <a:endParaRPr lang="en-US" sz="2800" dirty="0" smtClean="0"/>
          </a:p>
          <a:p>
            <a:r>
              <a:rPr lang="en-US" sz="2800" dirty="0" smtClean="0"/>
              <a:t>Project </a:t>
            </a:r>
            <a:r>
              <a:rPr lang="en-US" sz="2800" dirty="0" smtClean="0"/>
              <a:t>Monitoring and </a:t>
            </a:r>
            <a:r>
              <a:rPr lang="en-US" sz="2800" dirty="0" smtClean="0"/>
              <a:t>Control</a:t>
            </a:r>
          </a:p>
          <a:p>
            <a:r>
              <a:rPr lang="fr-FR" sz="2800" dirty="0" smtClean="0"/>
              <a:t>Project </a:t>
            </a:r>
            <a:r>
              <a:rPr lang="fr-FR" sz="2800" dirty="0" err="1" smtClean="0"/>
              <a:t>Cloture</a:t>
            </a:r>
            <a:r>
              <a:rPr lang="fr-FR" sz="2800" dirty="0" smtClean="0"/>
              <a:t> </a:t>
            </a:r>
            <a:r>
              <a:rPr lang="fr-FR" sz="2800" dirty="0" err="1" smtClean="0"/>
              <a:t>Analysis</a:t>
            </a:r>
            <a:endParaRPr lang="en-US" sz="2800" dirty="0" smtClean="0"/>
          </a:p>
          <a:p>
            <a:r>
              <a:rPr lang="en-US" sz="2800" dirty="0" smtClean="0"/>
              <a:t>CMM</a:t>
            </a:r>
            <a:endParaRPr lang="en-US" sz="28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EC979-FB33-4D57-9C0C-3251638E25FB}" type="slidenum">
              <a:rPr lang="en-US"/>
              <a:pPr/>
              <a:t>30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Agenda</a:t>
            </a:r>
            <a:endParaRPr lang="en-US" sz="4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project managers must have visibility into the true status of the project, for which the best approach is to quantitatively measure the key parameters</a:t>
            </a:r>
          </a:p>
          <a:p>
            <a:r>
              <a:rPr lang="en-GB" dirty="0" smtClean="0"/>
              <a:t>project managers must have visibility into the true status of the project, for which the best approach is to quantitatively measure the key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B603-63C4-4A50-8A22-71960029E38F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Project Monitoring</a:t>
            </a:r>
            <a:endParaRPr lang="en-US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B603-63C4-4A50-8A22-71960029E38F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Project Monitoring (</a:t>
            </a:r>
            <a:r>
              <a:rPr lang="fr-FR" dirty="0" err="1" smtClean="0"/>
              <a:t>cont</a:t>
            </a:r>
            <a:r>
              <a:rPr lang="fr-FR" dirty="0" smtClean="0"/>
              <a:t>.)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981200"/>
            <a:ext cx="680357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EF0380-62BC-4167-8B26-07738D8462BF}" type="slidenum">
              <a:rPr lang="en-US"/>
              <a:pPr/>
              <a:t>33</a:t>
            </a:fld>
            <a:endParaRPr lang="en-US"/>
          </a:p>
        </p:txBody>
      </p:sp>
      <p:sp>
        <p:nvSpPr>
          <p:cNvPr id="549890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Progress Monitoring</a:t>
            </a:r>
          </a:p>
        </p:txBody>
      </p:sp>
      <p:sp>
        <p:nvSpPr>
          <p:cNvPr id="549891" name="Rectangle 2051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/>
              <a:t>Monitoring rates</a:t>
            </a:r>
          </a:p>
          <a:p>
            <a:pPr lvl="1"/>
            <a:r>
              <a:rPr lang="en-US" sz="2400"/>
              <a:t>Daily, weekly, monthly</a:t>
            </a:r>
          </a:p>
          <a:p>
            <a:pPr lvl="1"/>
            <a:r>
              <a:rPr lang="en-US" sz="2400"/>
              <a:t>If problems occur – then adjust</a:t>
            </a:r>
          </a:p>
          <a:p>
            <a:pPr lvl="2"/>
            <a:r>
              <a:rPr lang="en-US" sz="2000"/>
              <a:t>You may have to monitor problem areas more closely</a:t>
            </a:r>
          </a:p>
          <a:p>
            <a:pPr lvl="2"/>
            <a:r>
              <a:rPr lang="en-US" sz="2000"/>
              <a:t>For some period of time</a:t>
            </a:r>
          </a:p>
          <a:p>
            <a:pPr lvl="2"/>
            <a:r>
              <a:rPr lang="en-US" sz="2000"/>
              <a:t>Almost always there’s one or more areas under closer scrutiny</a:t>
            </a:r>
          </a:p>
          <a:p>
            <a:r>
              <a:rPr lang="en-US" sz="2400"/>
              <a:t>Status Reporting</a:t>
            </a:r>
          </a:p>
          <a:p>
            <a:pPr lvl="1"/>
            <a:r>
              <a:rPr lang="en-US" sz="2400"/>
              <a:t>Part of the communications management plan</a:t>
            </a:r>
          </a:p>
          <a:p>
            <a:pPr lvl="3"/>
            <a:r>
              <a:rPr lang="en-US" sz="1800"/>
              <a:t>Which is usually just a section of SDP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0F7B5C-EAA4-4648-B621-28C87355A39E}" type="slidenum">
              <a:rPr lang="en-US"/>
              <a:pPr/>
              <a:t>34</a:t>
            </a:fld>
            <a:endParaRPr lang="en-US"/>
          </a:p>
        </p:txBody>
      </p:sp>
      <p:sp>
        <p:nvSpPr>
          <p:cNvPr id="541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Control</a:t>
            </a:r>
          </a:p>
        </p:txBody>
      </p:sp>
      <p:sp>
        <p:nvSpPr>
          <p:cNvPr id="541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Ongoing effort to keep your project on track</a:t>
            </a:r>
          </a:p>
          <a:p>
            <a:pPr>
              <a:lnSpc>
                <a:spcPct val="90000"/>
              </a:lnSpc>
            </a:pPr>
            <a:r>
              <a:rPr lang="en-US" sz="2800"/>
              <a:t>4 primary activities: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1. Planning performance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 SDP, schedule, and a control process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2. Measuring status of work performed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Actuals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3. Comparing to baseline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Variances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4. Taking corrective action as needed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Response</a:t>
            </a:r>
          </a:p>
          <a:p>
            <a:pPr>
              <a:lnSpc>
                <a:spcPct val="90000"/>
              </a:lnSpc>
            </a:pPr>
            <a:r>
              <a:rPr lang="en-US" sz="2800"/>
              <a:t>Prerequisite to good control is a good plan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60DED-B316-4092-B841-DAA1E281F00A}" type="slidenum">
              <a:rPr lang="en-US"/>
              <a:pPr/>
              <a:t>35</a:t>
            </a:fld>
            <a:endParaRPr lang="en-US"/>
          </a:p>
        </p:txBody>
      </p:sp>
      <p:sp>
        <p:nvSpPr>
          <p:cNvPr id="54374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Project Control</a:t>
            </a:r>
          </a:p>
        </p:txBody>
      </p:sp>
      <p:sp>
        <p:nvSpPr>
          <p:cNvPr id="54374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“Control”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Power, authority, domination. No.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Guiding a course of action to meet an objective. Yes.</a:t>
            </a:r>
          </a:p>
          <a:p>
            <a:pPr>
              <a:lnSpc>
                <a:spcPct val="90000"/>
              </a:lnSpc>
            </a:pPr>
            <a:r>
              <a:rPr lang="en-US" sz="2800"/>
              <a:t>Principles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Work is controlled, not workers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Control helps workers be more effective &amp; efficient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Control based on work completed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Use concrete deliverables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Balance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Appropriate level between too much and too little</a:t>
            </a:r>
          </a:p>
          <a:p>
            <a:pPr lvl="3">
              <a:lnSpc>
                <a:spcPct val="90000"/>
              </a:lnSpc>
            </a:pPr>
            <a:r>
              <a:rPr lang="en-US" sz="1800"/>
              <a:t>Includes:</a:t>
            </a:r>
          </a:p>
          <a:p>
            <a:pPr lvl="4">
              <a:lnSpc>
                <a:spcPct val="90000"/>
              </a:lnSpc>
            </a:pPr>
            <a:r>
              <a:rPr lang="en-US" sz="1800"/>
              <a:t>Micro-managing vs. neglect</a:t>
            </a:r>
          </a:p>
          <a:p>
            <a:pPr lvl="4">
              <a:lnSpc>
                <a:spcPct val="90000"/>
              </a:lnSpc>
            </a:pPr>
            <a:r>
              <a:rPr lang="en-US" sz="1800"/>
              <a:t>Too much tracking detail vs. too little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Activities Tracking</a:t>
            </a:r>
          </a:p>
          <a:p>
            <a:pPr lvl="1"/>
            <a:r>
              <a:rPr lang="en-GB" dirty="0" smtClean="0"/>
              <a:t>to ensure that planned activities are done on time</a:t>
            </a:r>
          </a:p>
          <a:p>
            <a:pPr lvl="1"/>
            <a:r>
              <a:rPr lang="en-GB" dirty="0" smtClean="0"/>
              <a:t>MSP is also used for activities tracking</a:t>
            </a:r>
            <a:endParaRPr lang="en-US" dirty="0" smtClean="0"/>
          </a:p>
          <a:p>
            <a:r>
              <a:rPr lang="en-US" dirty="0" smtClean="0"/>
              <a:t>Defect Tracking</a:t>
            </a:r>
          </a:p>
          <a:p>
            <a:pPr lvl="1"/>
            <a:r>
              <a:rPr lang="en-GB" dirty="0" smtClean="0"/>
              <a:t>Once information about a defect is entered in this system, it remains open until it has been fixed</a:t>
            </a:r>
          </a:p>
          <a:p>
            <a:pPr lvl="1"/>
            <a:r>
              <a:rPr lang="en-GB" dirty="0" smtClean="0"/>
              <a:t>At the end of the project, ideally no open defects should remain </a:t>
            </a:r>
          </a:p>
          <a:p>
            <a:r>
              <a:rPr lang="en-US" dirty="0" smtClean="0"/>
              <a:t>Issues Tracking</a:t>
            </a:r>
          </a:p>
          <a:p>
            <a:pPr lvl="1"/>
            <a:r>
              <a:rPr lang="en-GB" dirty="0" smtClean="0"/>
              <a:t>many small jobs or clarifications come up during a project. These problems are called </a:t>
            </a:r>
            <a:r>
              <a:rPr lang="en-GB" i="1" dirty="0" smtClean="0"/>
              <a:t>issues</a:t>
            </a:r>
          </a:p>
          <a:p>
            <a:pPr lvl="1"/>
            <a:r>
              <a:rPr lang="en-GB" dirty="0" smtClean="0"/>
              <a:t>projects usually open an </a:t>
            </a:r>
            <a:r>
              <a:rPr lang="en-GB" i="1" dirty="0" smtClean="0"/>
              <a:t>issues log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Dr. Nguyen Hai Quan, Project Management,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B603-63C4-4A50-8A22-71960029E38F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Project </a:t>
            </a:r>
            <a:r>
              <a:rPr lang="fr-FR" dirty="0" err="1" smtClean="0"/>
              <a:t>Tracking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Status Reports</a:t>
            </a:r>
          </a:p>
          <a:p>
            <a:pPr lvl="1"/>
            <a:r>
              <a:rPr lang="en-GB" dirty="0" smtClean="0"/>
              <a:t>the main mechanism for regularly communicating the state of the project to senior management and the customer. </a:t>
            </a:r>
          </a:p>
          <a:p>
            <a:pPr lvl="1"/>
            <a:r>
              <a:rPr lang="en-GB" dirty="0" smtClean="0"/>
              <a:t>generated weekly </a:t>
            </a:r>
          </a:p>
          <a:p>
            <a:r>
              <a:rPr lang="en-GB" dirty="0" smtClean="0"/>
              <a:t>Status reports contains</a:t>
            </a:r>
          </a:p>
          <a:p>
            <a:pPr lvl="1"/>
            <a:r>
              <a:rPr lang="da-DK" sz="2400" dirty="0" smtClean="0"/>
              <a:t>Customer complaints</a:t>
            </a:r>
          </a:p>
          <a:p>
            <a:pPr lvl="1"/>
            <a:r>
              <a:rPr lang="da-DK" sz="2400" dirty="0" smtClean="0"/>
              <a:t>Milestones achieved this week</a:t>
            </a:r>
          </a:p>
          <a:p>
            <a:pPr lvl="1"/>
            <a:r>
              <a:rPr lang="da-DK" sz="2400" dirty="0" smtClean="0"/>
              <a:t>Milestones missed this week and the reasons for them</a:t>
            </a:r>
          </a:p>
          <a:p>
            <a:pPr lvl="1"/>
            <a:r>
              <a:rPr lang="da-DK" sz="2400" dirty="0" smtClean="0"/>
              <a:t>Milestones planned for the next week</a:t>
            </a:r>
          </a:p>
          <a:p>
            <a:pPr lvl="1"/>
            <a:r>
              <a:rPr lang="da-DK" sz="2400" dirty="0" smtClean="0"/>
              <a:t>Issues requiring clarification or attention</a:t>
            </a:r>
          </a:p>
          <a:p>
            <a:pPr lvl="1"/>
            <a:r>
              <a:rPr lang="da-DK" sz="2400" dirty="0" smtClean="0"/>
              <a:t>Estimated work versus available time by milestone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Dr. Nguyen Hai Quan, Project Management,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B603-63C4-4A50-8A22-71960029E38F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Project </a:t>
            </a:r>
            <a:r>
              <a:rPr lang="fr-FR" dirty="0" err="1" smtClean="0"/>
              <a:t>Tracking</a:t>
            </a:r>
            <a:r>
              <a:rPr lang="fr-FR" dirty="0" smtClean="0"/>
              <a:t> (</a:t>
            </a:r>
            <a:r>
              <a:rPr lang="fr-FR" dirty="0" err="1" smtClean="0"/>
              <a:t>cont</a:t>
            </a:r>
            <a:r>
              <a:rPr lang="fr-FR" dirty="0" smtClean="0"/>
              <a:t>.)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Dr. Nguyen Hai Quan, Project Management,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B603-63C4-4A50-8A22-71960029E38F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6574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1" y="152400"/>
            <a:ext cx="4991511" cy="667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2971800"/>
            <a:ext cx="8458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Project Roles &amp; Team Structure</a:t>
            </a:r>
          </a:p>
          <a:p>
            <a:r>
              <a:rPr lang="fr-FR" sz="2800" dirty="0" smtClean="0"/>
              <a:t>Project </a:t>
            </a:r>
            <a:r>
              <a:rPr lang="fr-FR" sz="2800" dirty="0" err="1" smtClean="0"/>
              <a:t>Reviews</a:t>
            </a:r>
            <a:endParaRPr lang="en-US" sz="2800" dirty="0" smtClean="0"/>
          </a:p>
          <a:p>
            <a:r>
              <a:rPr lang="en-US" sz="2800" dirty="0" smtClean="0"/>
              <a:t>Project </a:t>
            </a:r>
            <a:r>
              <a:rPr lang="en-US" sz="2800" dirty="0" smtClean="0"/>
              <a:t>Monitoring and </a:t>
            </a:r>
            <a:r>
              <a:rPr lang="en-US" sz="2800" dirty="0" smtClean="0"/>
              <a:t>Control</a:t>
            </a:r>
          </a:p>
          <a:p>
            <a:r>
              <a:rPr lang="fr-FR" sz="2800" dirty="0" smtClean="0"/>
              <a:t>Project </a:t>
            </a:r>
            <a:r>
              <a:rPr lang="fr-FR" sz="2800" dirty="0" err="1" smtClean="0"/>
              <a:t>Cloture</a:t>
            </a:r>
            <a:r>
              <a:rPr lang="fr-FR" sz="2800" dirty="0" smtClean="0"/>
              <a:t> </a:t>
            </a:r>
            <a:r>
              <a:rPr lang="fr-FR" sz="2800" dirty="0" err="1" smtClean="0"/>
              <a:t>Analysis</a:t>
            </a:r>
            <a:endParaRPr lang="en-US" sz="2800" dirty="0" smtClean="0"/>
          </a:p>
          <a:p>
            <a:r>
              <a:rPr lang="en-US" sz="2800" dirty="0" smtClean="0"/>
              <a:t>CMM</a:t>
            </a:r>
            <a:endParaRPr lang="en-US" sz="28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EC979-FB33-4D57-9C0C-3251638E25FB}" type="slidenum">
              <a:rPr lang="en-US"/>
              <a:pPr/>
              <a:t>39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Agenda</a:t>
            </a:r>
            <a:endParaRPr lang="en-US" sz="4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835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447800"/>
            <a:ext cx="7772400" cy="4343400"/>
          </a:xfrm>
        </p:spPr>
        <p:txBody>
          <a:bodyPr>
            <a:normAutofit fontScale="92500" lnSpcReduction="10000"/>
          </a:bodyPr>
          <a:lstStyle/>
          <a:p>
            <a:pPr lvl="1">
              <a:lnSpc>
                <a:spcPct val="90000"/>
              </a:lnSpc>
            </a:pPr>
            <a:r>
              <a:rPr lang="en-US" sz="2000"/>
              <a:t>Programmers (system engineers)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Technical lead, architect, programmer, Sr. programmer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Quality Assurance (QA) engineers (testers)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QA Manager, QA Lead, QA staff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DBAs</a:t>
            </a:r>
          </a:p>
          <a:p>
            <a:pPr lvl="2">
              <a:lnSpc>
                <a:spcPct val="90000"/>
              </a:lnSpc>
            </a:pPr>
            <a:r>
              <a:rPr lang="en-US" sz="1800"/>
              <a:t>DB Administrator, DB Programmer, DB Modeler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CM engineers (build engineers)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Network engineers, System Administrators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Analysts (business analysts)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UI Designers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Information Architects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Documentation writers (editors, documentation specialist)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Project manager</a:t>
            </a:r>
          </a:p>
          <a:p>
            <a:pPr lvl="1">
              <a:lnSpc>
                <a:spcPct val="90000"/>
              </a:lnSpc>
            </a:pPr>
            <a:r>
              <a:rPr lang="en-US" sz="2000"/>
              <a:t>Other</a:t>
            </a:r>
          </a:p>
          <a:p>
            <a:pPr lvl="3">
              <a:lnSpc>
                <a:spcPct val="90000"/>
              </a:lnSpc>
            </a:pPr>
            <a:r>
              <a:rPr lang="en-US" sz="1600"/>
              <a:t>Security specialist, consultants, trainer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5BB8A1-E0C8-49AD-B74E-841FF731EB6D}" type="slidenum">
              <a:rPr lang="en-US"/>
              <a:pPr/>
              <a:t>4</a:t>
            </a:fld>
            <a:endParaRPr lang="en-US"/>
          </a:p>
        </p:txBody>
      </p:sp>
      <p:sp>
        <p:nvSpPr>
          <p:cNvPr id="5048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Project Roles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a-DK" dirty="0" smtClean="0"/>
              <a:t>to determine what went right, what went wrong, what worked, what did not, and how it could be made better the next time</a:t>
            </a:r>
          </a:p>
          <a:p>
            <a:r>
              <a:rPr lang="en-US" dirty="0" smtClean="0"/>
              <a:t>Closure Analysis Report contains:</a:t>
            </a:r>
          </a:p>
          <a:p>
            <a:pPr lvl="1"/>
            <a:r>
              <a:rPr lang="en-US" dirty="0" smtClean="0"/>
              <a:t>General and Process-Related Information</a:t>
            </a:r>
          </a:p>
          <a:p>
            <a:pPr lvl="1"/>
            <a:r>
              <a:rPr lang="en-US" dirty="0" smtClean="0"/>
              <a:t>Risk Management</a:t>
            </a:r>
          </a:p>
          <a:p>
            <a:pPr lvl="1"/>
            <a:r>
              <a:rPr lang="en-US" dirty="0" smtClean="0"/>
              <a:t>Size</a:t>
            </a:r>
          </a:p>
          <a:p>
            <a:pPr lvl="1"/>
            <a:r>
              <a:rPr lang="en-US" dirty="0" smtClean="0"/>
              <a:t>Effort</a:t>
            </a:r>
          </a:p>
          <a:p>
            <a:pPr lvl="1"/>
            <a:r>
              <a:rPr lang="en-US" dirty="0" smtClean="0"/>
              <a:t>Defects</a:t>
            </a:r>
          </a:p>
          <a:p>
            <a:pPr lvl="1"/>
            <a:r>
              <a:rPr lang="en-US" dirty="0" smtClean="0"/>
              <a:t>Causal Analysis</a:t>
            </a:r>
          </a:p>
          <a:p>
            <a:pPr lvl="1"/>
            <a:r>
              <a:rPr lang="en-US" dirty="0" smtClean="0"/>
              <a:t>Process Assets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smtClean="0"/>
              <a:t>Dr. Nguyen Hai Quan, Project Management, 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7DB603-63C4-4A50-8A22-71960029E38F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PROJECT CLOSURE ANALYSIS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04800" y="3429000"/>
            <a:ext cx="8458200" cy="38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Project Roles &amp; Team Structure</a:t>
            </a:r>
          </a:p>
          <a:p>
            <a:r>
              <a:rPr lang="fr-FR" sz="2800" dirty="0" smtClean="0"/>
              <a:t>Project </a:t>
            </a:r>
            <a:r>
              <a:rPr lang="fr-FR" sz="2800" dirty="0" err="1" smtClean="0"/>
              <a:t>Reviews</a:t>
            </a:r>
            <a:endParaRPr lang="en-US" sz="2800" dirty="0" smtClean="0"/>
          </a:p>
          <a:p>
            <a:r>
              <a:rPr lang="en-US" sz="2800" dirty="0" smtClean="0"/>
              <a:t>Project </a:t>
            </a:r>
            <a:r>
              <a:rPr lang="en-US" sz="2800" dirty="0" smtClean="0"/>
              <a:t>Monitoring and </a:t>
            </a:r>
            <a:r>
              <a:rPr lang="en-US" sz="2800" dirty="0" smtClean="0"/>
              <a:t>Control</a:t>
            </a:r>
          </a:p>
          <a:p>
            <a:r>
              <a:rPr lang="fr-FR" sz="2800" dirty="0" smtClean="0"/>
              <a:t>Project </a:t>
            </a:r>
            <a:r>
              <a:rPr lang="fr-FR" sz="2800" dirty="0" err="1" smtClean="0"/>
              <a:t>Cloture</a:t>
            </a:r>
            <a:r>
              <a:rPr lang="fr-FR" sz="2800" dirty="0" smtClean="0"/>
              <a:t> </a:t>
            </a:r>
            <a:r>
              <a:rPr lang="fr-FR" sz="2800" dirty="0" err="1" smtClean="0"/>
              <a:t>Analysis</a:t>
            </a:r>
            <a:endParaRPr lang="en-US" sz="2800" dirty="0" smtClean="0"/>
          </a:p>
          <a:p>
            <a:r>
              <a:rPr lang="en-US" sz="2800" dirty="0" smtClean="0"/>
              <a:t>CMM</a:t>
            </a:r>
            <a:endParaRPr lang="en-US" sz="2800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EC979-FB33-4D57-9C0C-3251638E25FB}" type="slidenum">
              <a:rPr lang="en-US"/>
              <a:pPr/>
              <a:t>41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Agenda</a:t>
            </a:r>
            <a:endParaRPr lang="en-US" sz="4000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7235" name="Rectangle 205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A software process framework</a:t>
            </a:r>
          </a:p>
          <a:p>
            <a:r>
              <a:rPr lang="en-US" sz="2800"/>
              <a:t>“Process determines capability”</a:t>
            </a:r>
          </a:p>
          <a:p>
            <a:r>
              <a:rPr lang="en-US" sz="2800"/>
              <a:t>5 ‘maturity’ levels</a:t>
            </a:r>
          </a:p>
          <a:p>
            <a:pPr lvl="2"/>
            <a:r>
              <a:rPr lang="en-US" sz="2000"/>
              <a:t>‘Evolutionary plateaus’ to a mature software process</a:t>
            </a:r>
          </a:p>
          <a:p>
            <a:r>
              <a:rPr lang="en-US" sz="2800"/>
              <a:t>Each level has its own goals</a:t>
            </a:r>
          </a:p>
          <a:p>
            <a:r>
              <a:rPr lang="en-US" sz="2800"/>
              <a:t>Organizations can be ‘</a:t>
            </a:r>
            <a:r>
              <a:rPr lang="en-US" sz="2800">
                <a:hlinkClick r:id="rId3"/>
              </a:rPr>
              <a:t>certified’ </a:t>
            </a:r>
            <a:endParaRPr lang="en-US" sz="2800"/>
          </a:p>
          <a:p>
            <a:pPr lvl="1"/>
            <a:r>
              <a:rPr lang="en-US" sz="2400"/>
              <a:t>Later to be used as a marketing or validation tool</a:t>
            </a:r>
          </a:p>
          <a:p>
            <a:r>
              <a:rPr lang="en-US" sz="2800"/>
              <a:t>Links: </a:t>
            </a:r>
            <a:r>
              <a:rPr lang="en-US" sz="2800">
                <a:hlinkClick r:id="rId4"/>
              </a:rPr>
              <a:t>SEI</a:t>
            </a:r>
            <a:r>
              <a:rPr lang="en-US" sz="2800"/>
              <a:t>,  </a:t>
            </a:r>
            <a:r>
              <a:rPr lang="en-US" sz="2800">
                <a:hlinkClick r:id="rId5"/>
              </a:rPr>
              <a:t>Diagram</a:t>
            </a:r>
            <a:r>
              <a:rPr lang="en-US" sz="2800"/>
              <a:t>, </a:t>
            </a:r>
            <a:r>
              <a:rPr lang="en-US" sz="2800">
                <a:hlinkClick r:id="rId6"/>
              </a:rPr>
              <a:t>Levels</a:t>
            </a:r>
            <a:r>
              <a:rPr lang="en-US" sz="2800"/>
              <a:t>, </a:t>
            </a:r>
            <a:r>
              <a:rPr lang="en-US" sz="2800">
                <a:hlinkClick r:id="rId7"/>
              </a:rPr>
              <a:t>Drexel</a:t>
            </a:r>
            <a:endParaRPr lang="en-US" sz="280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115DE-D012-4E19-B96C-CA2A1E820CED}" type="slidenum">
              <a:rPr lang="en-US"/>
              <a:pPr/>
              <a:t>42</a:t>
            </a:fld>
            <a:endParaRPr lang="en-US"/>
          </a:p>
        </p:txBody>
      </p:sp>
      <p:sp>
        <p:nvSpPr>
          <p:cNvPr id="607234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Capability Maturity Model: CMM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25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1. Initial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‘Ad hoc’ process, chaotic even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Few defined processes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Heroics often required here</a:t>
            </a:r>
          </a:p>
          <a:p>
            <a:pPr>
              <a:lnSpc>
                <a:spcPct val="90000"/>
              </a:lnSpc>
            </a:pPr>
            <a:r>
              <a:rPr lang="en-US" sz="2800"/>
              <a:t>2. Repeatable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Basic PM processes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For cost, schedule, functionality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Earlier successes can be repeated</a:t>
            </a:r>
          </a:p>
          <a:p>
            <a:pPr>
              <a:lnSpc>
                <a:spcPct val="90000"/>
              </a:lnSpc>
            </a:pPr>
            <a:r>
              <a:rPr lang="en-US" sz="2800"/>
              <a:t>3. Defined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Software &amp; Mgmt. process documented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All projects use a version of org. standard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2947A2-5FAA-4B0E-AB5A-EC6C32526508}" type="slidenum">
              <a:rPr lang="en-US"/>
              <a:pPr/>
              <a:t>43</a:t>
            </a:fld>
            <a:endParaRPr lang="en-US"/>
          </a:p>
        </p:txBody>
      </p:sp>
      <p:sp>
        <p:nvSpPr>
          <p:cNvPr id="608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CMM Levels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2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4. Managed</a:t>
            </a:r>
          </a:p>
          <a:p>
            <a:pPr lvl="1"/>
            <a:r>
              <a:rPr lang="en-US"/>
              <a:t>Detailed metrics of process &amp; quality</a:t>
            </a:r>
          </a:p>
          <a:p>
            <a:pPr lvl="1"/>
            <a:r>
              <a:rPr lang="en-US"/>
              <a:t>Quantitative control</a:t>
            </a:r>
          </a:p>
          <a:p>
            <a:r>
              <a:rPr lang="en-US"/>
              <a:t>5. Optimizing</a:t>
            </a:r>
          </a:p>
          <a:p>
            <a:pPr lvl="1"/>
            <a:r>
              <a:rPr lang="en-US"/>
              <a:t>Continuous process improvement</a:t>
            </a:r>
          </a:p>
          <a:p>
            <a:pPr lvl="1"/>
            <a:r>
              <a:rPr lang="en-US"/>
              <a:t>Using quantitative feedback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BCEBA-A456-4AB4-B56F-B5FACEB71236}" type="slidenum">
              <a:rPr lang="en-US"/>
              <a:pPr/>
              <a:t>44</a:t>
            </a:fld>
            <a:endParaRPr lang="en-US"/>
          </a:p>
        </p:txBody>
      </p:sp>
      <p:sp>
        <p:nvSpPr>
          <p:cNvPr id="609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CMM Levels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9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You need to decide which of these are necessary for your class project</a:t>
            </a:r>
          </a:p>
          <a:p>
            <a:r>
              <a:rPr lang="en-US" sz="2800"/>
              <a:t>Depends on what you’re building</a:t>
            </a:r>
          </a:p>
          <a:p>
            <a:pPr lvl="2"/>
            <a:r>
              <a:rPr lang="en-US" sz="2000"/>
              <a:t>How big is it?</a:t>
            </a:r>
          </a:p>
          <a:p>
            <a:pPr lvl="2"/>
            <a:r>
              <a:rPr lang="en-US" sz="2000"/>
              <a:t>Is it UI intensive? Data intensive?</a:t>
            </a:r>
          </a:p>
          <a:p>
            <a:pPr lvl="2"/>
            <a:r>
              <a:rPr lang="en-US" sz="2000"/>
              <a:t>Are you installing/managing hardware?</a:t>
            </a:r>
          </a:p>
          <a:p>
            <a:pPr lvl="2"/>
            <a:r>
              <a:rPr lang="en-US" sz="2000"/>
              <a:t>Do you need to run an operations center?</a:t>
            </a:r>
          </a:p>
          <a:p>
            <a:pPr lvl="2"/>
            <a:r>
              <a:rPr lang="en-US" sz="2000"/>
              <a:t>Is it in-house, contract, COTS, etc?</a:t>
            </a:r>
          </a:p>
          <a:p>
            <a:r>
              <a:rPr lang="en-US" sz="2800"/>
              <a:t>Depends on your budget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8F9DC-6694-453F-8368-8C4CE4A6A246}" type="slidenum">
              <a:rPr lang="en-US"/>
              <a:pPr/>
              <a:t>5</a:t>
            </a:fld>
            <a:endParaRPr lang="en-US"/>
          </a:p>
        </p:txBody>
      </p:sp>
      <p:sp>
        <p:nvSpPr>
          <p:cNvPr id="56729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Project Roles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6883" name="Rectangle 2051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Projects do not typically have a ‘static team size’</a:t>
            </a:r>
          </a:p>
          <a:p>
            <a:r>
              <a:rPr lang="en-US"/>
              <a:t>Who and how many varies as needed</a:t>
            </a:r>
          </a:p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A5E06-0705-4A4B-80B8-6F996D251F91}" type="slidenum">
              <a:rPr lang="en-US"/>
              <a:pPr/>
              <a:t>6</a:t>
            </a:fld>
            <a:endParaRPr lang="en-US"/>
          </a:p>
        </p:txBody>
      </p:sp>
      <p:sp>
        <p:nvSpPr>
          <p:cNvPr id="506882" name="Rectangle 205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Staffing Profile</a:t>
            </a:r>
          </a:p>
        </p:txBody>
      </p:sp>
      <p:pic>
        <p:nvPicPr>
          <p:cNvPr id="506887" name="Picture 2055" descr="http://www.therationaledge.com/images/oct_02/f_iterativePlanning4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33600" y="3581400"/>
            <a:ext cx="5097463" cy="2492375"/>
          </a:xfrm>
          <a:prstGeom prst="rect">
            <a:avLst/>
          </a:prstGeom>
          <a:noFill/>
        </p:spPr>
      </p:pic>
      <p:sp>
        <p:nvSpPr>
          <p:cNvPr id="506888" name="Text Box 2056"/>
          <p:cNvSpPr txBox="1">
            <a:spLocks noChangeArrowheads="1"/>
          </p:cNvSpPr>
          <p:nvPr/>
        </p:nvSpPr>
        <p:spPr bwMode="auto">
          <a:xfrm>
            <a:off x="6400800" y="5867400"/>
            <a:ext cx="2514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000"/>
              <a:t>Copyright: Rational Software 2002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787" name="Rectangle 102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PM must have a plan as to how &amp; when</a:t>
            </a:r>
          </a:p>
          <a:p>
            <a:r>
              <a:rPr lang="en-US" sz="2800"/>
              <a:t>Roll-on</a:t>
            </a:r>
          </a:p>
          <a:p>
            <a:pPr lvl="1"/>
            <a:r>
              <a:rPr lang="en-US" sz="2400"/>
              <a:t>Hiring or ‘reserving’ resources</a:t>
            </a:r>
          </a:p>
          <a:p>
            <a:pPr lvl="1"/>
            <a:r>
              <a:rPr lang="en-US" sz="2400"/>
              <a:t>Ramp-up time</a:t>
            </a:r>
          </a:p>
          <a:p>
            <a:pPr lvl="2"/>
            <a:r>
              <a:rPr lang="en-US" sz="2000"/>
              <a:t>Learning project or company</a:t>
            </a:r>
          </a:p>
          <a:p>
            <a:r>
              <a:rPr lang="en-US" sz="2800"/>
              <a:t>Roll-off</a:t>
            </a:r>
          </a:p>
          <a:p>
            <a:pPr lvl="1"/>
            <a:r>
              <a:rPr lang="en-US" sz="2400"/>
              <a:t>Knowledge transfer</a:t>
            </a:r>
          </a:p>
          <a:p>
            <a:pPr lvl="1"/>
            <a:r>
              <a:rPr lang="en-US" sz="2400"/>
              <a:t>Documentation</a:t>
            </a:r>
          </a:p>
          <a:p>
            <a:pPr lvl="1"/>
            <a:r>
              <a:rPr lang="en-US" sz="2400"/>
              <a:t>Cleanup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44E365-0B92-4431-84A1-3C432D62A5EE}" type="slidenum">
              <a:rPr lang="en-US"/>
              <a:pPr/>
              <a:t>7</a:t>
            </a:fld>
            <a:endParaRPr lang="en-US"/>
          </a:p>
        </p:txBody>
      </p:sp>
      <p:sp>
        <p:nvSpPr>
          <p:cNvPr id="63078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Roll-on &amp; Roll-off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9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Part of Software Development Plan</a:t>
            </a:r>
          </a:p>
          <a:p>
            <a:pPr>
              <a:lnSpc>
                <a:spcPct val="90000"/>
              </a:lnSpc>
            </a:pPr>
            <a:r>
              <a:rPr lang="en-US" sz="2800"/>
              <a:t>Includes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What roles needed, how many, when, who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Resource assignments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Timing: Start/stop dates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Cost/salary targets (if hiring)</a:t>
            </a:r>
          </a:p>
          <a:p>
            <a:pPr>
              <a:lnSpc>
                <a:spcPct val="90000"/>
              </a:lnSpc>
            </a:pPr>
            <a:r>
              <a:rPr lang="en-US" sz="2800"/>
              <a:t>Project Directory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Simply a list of those involved with contact info.</a:t>
            </a:r>
          </a:p>
          <a:p>
            <a:pPr>
              <a:lnSpc>
                <a:spcPct val="90000"/>
              </a:lnSpc>
            </a:pPr>
            <a:r>
              <a:rPr lang="en-US" sz="2800"/>
              <a:t>Team size: often dictated by budget as often as any other factor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841670-DC67-4B85-8D58-58258D36EEDA}" type="slidenum">
              <a:rPr lang="en-US"/>
              <a:pPr/>
              <a:t>8</a:t>
            </a:fld>
            <a:endParaRPr lang="en-US"/>
          </a:p>
        </p:txBody>
      </p:sp>
      <p:sp>
        <p:nvSpPr>
          <p:cNvPr id="508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Staffing Management Plan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18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1</a:t>
            </a:r>
            <a:r>
              <a:rPr lang="en-US" sz="2800" baseline="30000"/>
              <a:t>st</a:t>
            </a:r>
            <a:r>
              <a:rPr lang="en-US" sz="2800"/>
              <a:t>: What’s the team’s objective?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Problem resolution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Complex, poorly-defined problem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Focuses on 1-3 specific issues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Ex: fixing a showstopper defect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Sense of urgency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Creativity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New product development</a:t>
            </a:r>
          </a:p>
          <a:p>
            <a:pPr lvl="1">
              <a:lnSpc>
                <a:spcPct val="90000"/>
              </a:lnSpc>
            </a:pPr>
            <a:r>
              <a:rPr lang="en-US" sz="2400"/>
              <a:t>Tactical execution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Carrying-out well-defined plan</a:t>
            </a:r>
          </a:p>
          <a:p>
            <a:pPr lvl="2">
              <a:lnSpc>
                <a:spcPct val="90000"/>
              </a:lnSpc>
            </a:pPr>
            <a:r>
              <a:rPr lang="en-US" sz="2000"/>
              <a:t>Focused tasks and clear roles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3353E6-793F-4006-8F4E-D615F21B36D3}" type="slidenum">
              <a:rPr lang="en-US"/>
              <a:pPr/>
              <a:t>9</a:t>
            </a:fld>
            <a:endParaRPr lang="en-US"/>
          </a:p>
        </p:txBody>
      </p:sp>
      <p:sp>
        <p:nvSpPr>
          <p:cNvPr id="591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Team Structure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18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1875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7504</TotalTime>
  <Words>1796</Words>
  <Application>Microsoft PowerPoint</Application>
  <PresentationFormat>On-screen Show (4:3)</PresentationFormat>
  <Paragraphs>431</Paragraphs>
  <Slides>44</Slides>
  <Notes>44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6" baseType="lpstr">
      <vt:lpstr>Concourse</vt:lpstr>
      <vt:lpstr>Bitmap Image</vt:lpstr>
      <vt:lpstr>Software Project Management</vt:lpstr>
      <vt:lpstr>Agenda</vt:lpstr>
      <vt:lpstr>Agenda</vt:lpstr>
      <vt:lpstr>Project Roles</vt:lpstr>
      <vt:lpstr>Project Roles</vt:lpstr>
      <vt:lpstr>Staffing Profile</vt:lpstr>
      <vt:lpstr>Roll-on &amp; Roll-off</vt:lpstr>
      <vt:lpstr>Staffing Management Plan</vt:lpstr>
      <vt:lpstr>Team Structure</vt:lpstr>
      <vt:lpstr>Team Models</vt:lpstr>
      <vt:lpstr>Team Models</vt:lpstr>
      <vt:lpstr>Team Models</vt:lpstr>
      <vt:lpstr>Team Models</vt:lpstr>
      <vt:lpstr>Team Models</vt:lpstr>
      <vt:lpstr>Team Models</vt:lpstr>
      <vt:lpstr>Team Size</vt:lpstr>
      <vt:lpstr>Hiring</vt:lpstr>
      <vt:lpstr>Responsibility Assignment Matrix</vt:lpstr>
      <vt:lpstr>Simple RAM</vt:lpstr>
      <vt:lpstr>Sample RAM With Stakeholders</vt:lpstr>
      <vt:lpstr>Skills Matrix</vt:lpstr>
      <vt:lpstr>Tools</vt:lpstr>
      <vt:lpstr>Tools</vt:lpstr>
      <vt:lpstr>Programming Languages</vt:lpstr>
      <vt:lpstr>Agenda</vt:lpstr>
      <vt:lpstr>Reviews</vt:lpstr>
      <vt:lpstr>Review Process</vt:lpstr>
      <vt:lpstr>Review Process(cont.)</vt:lpstr>
      <vt:lpstr>Review Process(cont.)</vt:lpstr>
      <vt:lpstr>Agenda</vt:lpstr>
      <vt:lpstr>Project Monitoring</vt:lpstr>
      <vt:lpstr>Project Monitoring (cont.)</vt:lpstr>
      <vt:lpstr>Progress Monitoring</vt:lpstr>
      <vt:lpstr>Project Control</vt:lpstr>
      <vt:lpstr>Project Control</vt:lpstr>
      <vt:lpstr>Project Tracking</vt:lpstr>
      <vt:lpstr>Project Tracking (cont.)</vt:lpstr>
      <vt:lpstr>Slide 38</vt:lpstr>
      <vt:lpstr>Agenda</vt:lpstr>
      <vt:lpstr>PROJECT CLOSURE ANALYSIS</vt:lpstr>
      <vt:lpstr>Agenda</vt:lpstr>
      <vt:lpstr>Capability Maturity Model: CMM</vt:lpstr>
      <vt:lpstr>CMM Levels</vt:lpstr>
      <vt:lpstr>CMM Levels</vt:lpstr>
    </vt:vector>
  </TitlesOfParts>
  <Company>NYK Line (NA) Inc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Software Project Management</dc:title>
  <dc:creator>John Musser</dc:creator>
  <cp:lastModifiedBy>HAI QUAN</cp:lastModifiedBy>
  <cp:revision>924</cp:revision>
  <dcterms:created xsi:type="dcterms:W3CDTF">2002-05-21T11:07:24Z</dcterms:created>
  <dcterms:modified xsi:type="dcterms:W3CDTF">2010-03-25T00:31:35Z</dcterms:modified>
</cp:coreProperties>
</file>