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94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05.xml" ContentType="application/vnd.openxmlformats-officedocument.presentationml.notesSlide+xml"/>
  <Override PartName="/ppt/slides/slide36.xml" ContentType="application/vnd.openxmlformats-officedocument.presentationml.slide+xml"/>
  <Override PartName="/ppt/slides/slide83.xml" ContentType="application/vnd.openxmlformats-officedocument.presentationml.slide+xml"/>
  <Override PartName="/ppt/slides/slide120.xml" ContentType="application/vnd.openxmlformats-officedocument.presentationml.slide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85.xml" ContentType="application/vnd.openxmlformats-officedocument.presentationml.notesSlide+xml"/>
  <Override PartName="/ppt/notesSlides/notesSlide96.xml" ContentType="application/vnd.openxmlformats-officedocument.presentationml.notesSlide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74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63.xml" ContentType="application/vnd.openxmlformats-officedocument.presentationml.notesSlide+xml"/>
  <Override PartName="/ppt/tableStyles.xml" ContentType="application/vnd.openxmlformats-officedocument.presentationml.tableStyles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30.xml" ContentType="application/vnd.openxmlformats-officedocument.presentationml.notesSlide+xml"/>
  <Override PartName="/ppt/slides/slide99.xml" ContentType="application/vnd.openxmlformats-officedocument.presentationml.slide+xml"/>
  <Override PartName="/ppt/notesSlides/notesSlide7.xml" ContentType="application/vnd.openxmlformats-officedocument.presentationml.notesSlide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66.xml" ContentType="application/vnd.openxmlformats-officedocument.presentationml.slide+xml"/>
  <Override PartName="/ppt/slides/slide103.xml" ContentType="application/vnd.openxmlformats-officedocument.presentationml.slide+xml"/>
  <Override PartName="/ppt/slides/slide114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68.xml" ContentType="application/vnd.openxmlformats-officedocument.presentationml.notesSlide+xml"/>
  <Override PartName="/ppt/notesSlides/notesSlide79.xml" ContentType="application/vnd.openxmlformats-officedocument.presentationml.notesSlide+xml"/>
  <Override PartName="/ppt/slides/slide55.xml" ContentType="application/vnd.openxmlformats-officedocument.presentationml.slide+xml"/>
  <Override PartName="/ppt/theme/theme2.xml" ContentType="application/vnd.openxmlformats-officedocument.theme+xml"/>
  <Override PartName="/ppt/notesSlides/notesSlide57.xml" ContentType="application/vnd.openxmlformats-officedocument.presentationml.notesSlide+xml"/>
  <Override PartName="/ppt/notesSlides/notesSlide102.xml" ContentType="application/vnd.openxmlformats-officedocument.presentationml.notesSlide+xml"/>
  <Override PartName="/ppt/notesSlides/notesSlide113.xml" ContentType="application/vnd.openxmlformats-officedocument.presentationml.notes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notesSlides/notesSlide46.xml" ContentType="application/vnd.openxmlformats-officedocument.presentationml.notesSlide+xml"/>
  <Override PartName="/ppt/notesSlides/notesSlide93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notesSlides/notesSlide2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71.xml" ContentType="application/vnd.openxmlformats-officedocument.presentationml.notesSlide+xml"/>
  <Override PartName="/ppt/notesSlides/notesSlide82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60.xml" ContentType="application/vnd.openxmlformats-officedocument.presentationml.notesSlide+xml"/>
  <Override PartName="/ppt/slides/slide119.xml" ContentType="application/vnd.openxmlformats-officedocument.presentationml.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slides/slide89.xml" ContentType="application/vnd.openxmlformats-officedocument.presentationml.slide+xml"/>
  <Override PartName="/ppt/slides/slide108.xml" ContentType="application/vnd.openxmlformats-officedocument.presentationml.slide+xml"/>
  <Override PartName="/ppt/notesSlides/notesSlide118.xml" ContentType="application/vnd.openxmlformats-officedocument.presentationml.notesSlide+xml"/>
  <Override PartName="/ppt/slides/slide49.xml" ContentType="application/vnd.openxmlformats-officedocument.presentationml.slide+xml"/>
  <Override PartName="/ppt/slides/slide78.xml" ContentType="application/vnd.openxmlformats-officedocument.presentationml.slide+xml"/>
  <Override PartName="/ppt/slides/slide96.xml" ContentType="application/vnd.openxmlformats-officedocument.presentationml.slide+xml"/>
  <Override PartName="/ppt/slides/slide115.xml" ContentType="application/vnd.openxmlformats-officedocument.presentationml.slide+xml"/>
  <Override PartName="/ppt/notesSlides/notesSlide4.xml" ContentType="application/vnd.openxmlformats-officedocument.presentationml.notesSlide+xml"/>
  <Override PartName="/ppt/notesSlides/notesSlide107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85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69.xml" ContentType="application/vnd.openxmlformats-officedocument.presentationml.notesSlide+xml"/>
  <Override PartName="/ppt/notesSlides/notesSlide87.xml" ContentType="application/vnd.openxmlformats-officedocument.presentationml.notesSlide+xml"/>
  <Override PartName="/ppt/notesSlides/notesSlide98.xml" ContentType="application/vnd.openxmlformats-officedocument.presentationml.notesSlide+xml"/>
  <Override PartName="/ppt/notesSlides/notesSlide114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s/slide92.xml" ContentType="application/vnd.openxmlformats-officedocument.presentationml.slide+xml"/>
  <Override PartName="/ppt/slides/slide111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76.xml" ContentType="application/vnd.openxmlformats-officedocument.presentationml.notesSlide+xml"/>
  <Override PartName="/ppt/notesSlides/notesSlide94.xml" ContentType="application/vnd.openxmlformats-officedocument.presentationml.notesSlide+xml"/>
  <Override PartName="/ppt/notesSlides/notesSlide103.xml" ContentType="application/vnd.openxmlformats-officedocument.presentationml.notesSlide+xml"/>
  <Override PartName="/ppt/notesSlides/notesSlide121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Override PartName="/ppt/slides/slide100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83.xml" ContentType="application/vnd.openxmlformats-officedocument.presentationml.notesSlide+xml"/>
  <Default Extension="wmf" ContentType="image/x-wmf"/>
  <Override PartName="/ppt/notesSlides/notesSlide110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72.xml" ContentType="application/vnd.openxmlformats-officedocument.presentationml.notesSlide+xml"/>
  <Override PartName="/ppt/notesSlides/notesSlide90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slides/slide79.xml" ContentType="application/vnd.openxmlformats-officedocument.presentationml.slide+xml"/>
  <Override PartName="/ppt/slides/slide109.xml" ContentType="application/vnd.openxmlformats-officedocument.presentationml.slide+xml"/>
  <Override PartName="/ppt/notesSlides/notesSlide10.xml" ContentType="application/vnd.openxmlformats-officedocument.presentationml.notesSlide+xml"/>
  <Override PartName="/ppt/notesSlides/notesSlide108.xml" ContentType="application/vnd.openxmlformats-officedocument.presentationml.notesSlide+xml"/>
  <Override PartName="/ppt/notesSlides/notesSlide119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s/slide97.xml" ContentType="application/vnd.openxmlformats-officedocument.presentationml.slide+xml"/>
  <Override PartName="/ppt/slides/slide116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99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slides/slide105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88.xml" ContentType="application/vnd.openxmlformats-officedocument.presentationml.notesSlide+xml"/>
  <Override PartName="/ppt/notesSlides/notesSlide104.xml" ContentType="application/vnd.openxmlformats-officedocument.presentationml.notesSlide+xml"/>
  <Override PartName="/ppt/notesSlides/notesSlide115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s/slide93.xml" ContentType="application/vnd.openxmlformats-officedocument.presentationml.slide+xml"/>
  <Override PartName="/ppt/slides/slide101.xml" ContentType="application/vnd.openxmlformats-officedocument.presentationml.slide+xml"/>
  <Override PartName="/ppt/slides/slide112.xml" ContentType="application/vnd.openxmlformats-officedocument.presentationml.slide+xml"/>
  <Override PartName="/ppt/slideLayouts/slideLayout5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77.xml" ContentType="application/vnd.openxmlformats-officedocument.presentationml.notesSlide+xml"/>
  <Override PartName="/ppt/notesSlides/notesSlide95.xml" ContentType="application/vnd.openxmlformats-officedocument.presentationml.notesSlide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Default Extension="jpeg" ContentType="image/jpeg"/>
  <Override PartName="/ppt/notesSlides/notesSlide37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84.xml" ContentType="application/vnd.openxmlformats-officedocument.presentationml.notesSlide+xml"/>
  <Override PartName="/ppt/notesSlides/notesSlide100.xml" ContentType="application/vnd.openxmlformats-officedocument.presentationml.notesSlide+xml"/>
  <Override PartName="/ppt/notesSlides/notesSlide111.xml" ContentType="application/vnd.openxmlformats-officedocument.presentationml.notesSlide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73.xml" ContentType="application/vnd.openxmlformats-officedocument.presentationml.notesSlide+xml"/>
  <Override PartName="/ppt/notesSlides/notesSlide91.xml" ContentType="application/vnd.openxmlformats-officedocument.presentationml.notesSlide+xml"/>
  <Override PartName="/ppt/slides/slide20.xml" ContentType="application/vnd.openxmlformats-officedocument.presentationml.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8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40.xml" ContentType="application/vnd.openxmlformats-officedocument.presentationml.notesSlide+xml"/>
  <Override PartName="/ppt/slides/slide98.xml" ContentType="application/vnd.openxmlformats-officedocument.presentationml.slide+xml"/>
  <Override PartName="/ppt/slides/slide117.xml" ContentType="application/vnd.openxmlformats-officedocument.presentationml.slide+xml"/>
  <Override PartName="/ppt/notesSlides/notesSlide6.xml" ContentType="application/vnd.openxmlformats-officedocument.presentationml.notesSlide+xml"/>
  <Override PartName="/ppt/notesSlides/notesSlide109.xml" ContentType="application/vnd.openxmlformats-officedocument.presentationml.notesSlid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87.xml" ContentType="application/vnd.openxmlformats-officedocument.presentationml.slide+xml"/>
  <Override PartName="/ppt/slides/slide106.xml" ContentType="application/vnd.openxmlformats-officedocument.presentationml.slide+xml"/>
  <Override PartName="/ppt/notesSlides/notesSlide89.xml" ContentType="application/vnd.openxmlformats-officedocument.presentationml.notesSlide+xml"/>
  <Override PartName="/ppt/notesSlides/notesSlide116.xml" ContentType="application/vnd.openxmlformats-officedocument.presentationml.notesSlide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slides/slide113.xml" ContentType="application/vnd.openxmlformats-officedocument.presentationml.slide+xml"/>
  <Override PartName="/ppt/notesSlides/notesSlide78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67.xml" ContentType="application/vnd.openxmlformats-officedocument.presentationml.notesSlide+xml"/>
  <Override PartName="/ppt/notesSlides/notesSlide112.xml" ContentType="application/vnd.openxmlformats-officedocument.presentationml.notesSlide+xml"/>
  <Override PartName="/ppt/slides/slide43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notesSlides/notesSlide4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92.xml" ContentType="application/vnd.openxmlformats-officedocument.presentationml.notesSlide+xml"/>
  <Override PartName="/ppt/notesSlides/notesSlide101.xml" ContentType="application/vnd.openxmlformats-officedocument.presentationml.notesSlide+xml"/>
  <Override PartName="/ppt/slides/slide32.xml" ContentType="application/vnd.openxmlformats-officedocument.presentationml.slide+xml"/>
  <Override PartName="/ppt/notesSlides/notesSlide34.xml" ContentType="application/vnd.openxmlformats-officedocument.presentationml.notesSlide+xml"/>
  <Override PartName="/ppt/notesSlides/notesSlide81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notesSlides/notesSlide23.xml" ContentType="application/vnd.openxmlformats-officedocument.presentationml.notesSlide+xml"/>
  <Override PartName="/ppt/notesSlides/notesSlide70.xml" ContentType="application/vnd.openxmlformats-officedocument.presentationml.notesSlide+xml"/>
  <Override PartName="/ppt/notesSlides/notesSlide12.xml" ContentType="application/vnd.openxmlformats-officedocument.presentationml.notesSlide+xml"/>
  <Override PartName="/ppt/slides/slide118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107.xml" ContentType="application/vnd.openxmlformats-officedocument.presentationml.slide+xml"/>
  <Override PartName="/ppt/viewProps.xml" ContentType="application/vnd.openxmlformats-officedocument.presentationml.viewProps+xml"/>
  <Override PartName="/ppt/notesSlides/notesSlide106.xml" ContentType="application/vnd.openxmlformats-officedocument.presentationml.notesSlide+xml"/>
  <Override PartName="/ppt/notesSlides/notesSlide117.xml" ContentType="application/vnd.openxmlformats-officedocument.presentationml.notesSlide+xml"/>
  <Override PartName="/ppt/slides/slide48.xml" ContentType="application/vnd.openxmlformats-officedocument.presentationml.slide+xml"/>
  <Override PartName="/ppt/slides/slide95.xml" ContentType="application/vnd.openxmlformats-officedocument.presentationml.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notesSlides/notesSlide97.xml" ContentType="application/vnd.openxmlformats-officedocument.presentationml.notes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slides/slide121.xml" ContentType="application/vnd.openxmlformats-officedocument.presentationml.slide+xml"/>
  <Override PartName="/ppt/presProps.xml" ContentType="application/vnd.openxmlformats-officedocument.presentationml.presProps+xml"/>
  <Override PartName="/ppt/notesSlides/notesSlide39.xml" ContentType="application/vnd.openxmlformats-officedocument.presentationml.notesSlide+xml"/>
  <Override PartName="/ppt/notesSlides/notesSlide86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62.xml" ContentType="application/vnd.openxmlformats-officedocument.presentationml.slide+xml"/>
  <Override PartName="/ppt/slides/slide110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75.xml" ContentType="application/vnd.openxmlformats-officedocument.presentationml.notesSlide+xml"/>
  <Override PartName="/ppt/notesSlides/notesSlide120.xml" ContentType="application/vnd.openxmlformats-officedocument.presentationml.notesSlide+xml"/>
  <Override PartName="/ppt/slides/slide51.xml" ContentType="application/vnd.openxmlformats-officedocument.presentationml.slide+xml"/>
  <Override PartName="/ppt/notesSlides/notesSlide53.xml" ContentType="application/vnd.openxmlformats-officedocument.presentationml.notesSlide+xml"/>
  <Override PartName="/ppt/slides/slide40.xml" ContentType="application/vnd.openxmlformats-officedocument.presentationml.slide+xml"/>
  <Override PartName="/ppt/notesSlides/notesSlide4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23"/>
  </p:notesMasterIdLst>
  <p:sldIdLst>
    <p:sldId id="257" r:id="rId2"/>
    <p:sldId id="258" r:id="rId3"/>
    <p:sldId id="385" r:id="rId4"/>
    <p:sldId id="277" r:id="rId5"/>
    <p:sldId id="260" r:id="rId6"/>
    <p:sldId id="269" r:id="rId7"/>
    <p:sldId id="270" r:id="rId8"/>
    <p:sldId id="278" r:id="rId9"/>
    <p:sldId id="261" r:id="rId10"/>
    <p:sldId id="262" r:id="rId11"/>
    <p:sldId id="264" r:id="rId12"/>
    <p:sldId id="265" r:id="rId13"/>
    <p:sldId id="266" r:id="rId14"/>
    <p:sldId id="267" r:id="rId15"/>
    <p:sldId id="273" r:id="rId16"/>
    <p:sldId id="272" r:id="rId17"/>
    <p:sldId id="274" r:id="rId18"/>
    <p:sldId id="388" r:id="rId19"/>
    <p:sldId id="384" r:id="rId20"/>
    <p:sldId id="275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93" r:id="rId32"/>
    <p:sldId id="289" r:id="rId33"/>
    <p:sldId id="290" r:id="rId34"/>
    <p:sldId id="291" r:id="rId35"/>
    <p:sldId id="294" r:id="rId36"/>
    <p:sldId id="296" r:id="rId37"/>
    <p:sldId id="297" r:id="rId38"/>
    <p:sldId id="298" r:id="rId39"/>
    <p:sldId id="299" r:id="rId40"/>
    <p:sldId id="300" r:id="rId41"/>
    <p:sldId id="301" r:id="rId42"/>
    <p:sldId id="302" r:id="rId43"/>
    <p:sldId id="303" r:id="rId44"/>
    <p:sldId id="304" r:id="rId45"/>
    <p:sldId id="386" r:id="rId46"/>
    <p:sldId id="305" r:id="rId47"/>
    <p:sldId id="306" r:id="rId48"/>
    <p:sldId id="307" r:id="rId49"/>
    <p:sldId id="308" r:id="rId50"/>
    <p:sldId id="309" r:id="rId51"/>
    <p:sldId id="310" r:id="rId52"/>
    <p:sldId id="311" r:id="rId53"/>
    <p:sldId id="312" r:id="rId54"/>
    <p:sldId id="313" r:id="rId55"/>
    <p:sldId id="314" r:id="rId56"/>
    <p:sldId id="315" r:id="rId57"/>
    <p:sldId id="316" r:id="rId58"/>
    <p:sldId id="317" r:id="rId59"/>
    <p:sldId id="318" r:id="rId60"/>
    <p:sldId id="319" r:id="rId61"/>
    <p:sldId id="320" r:id="rId62"/>
    <p:sldId id="321" r:id="rId63"/>
    <p:sldId id="322" r:id="rId64"/>
    <p:sldId id="323" r:id="rId65"/>
    <p:sldId id="326" r:id="rId66"/>
    <p:sldId id="327" r:id="rId67"/>
    <p:sldId id="328" r:id="rId68"/>
    <p:sldId id="329" r:id="rId69"/>
    <p:sldId id="330" r:id="rId70"/>
    <p:sldId id="331" r:id="rId71"/>
    <p:sldId id="332" r:id="rId72"/>
    <p:sldId id="335" r:id="rId73"/>
    <p:sldId id="336" r:id="rId74"/>
    <p:sldId id="337" r:id="rId75"/>
    <p:sldId id="338" r:id="rId76"/>
    <p:sldId id="339" r:id="rId77"/>
    <p:sldId id="340" r:id="rId78"/>
    <p:sldId id="341" r:id="rId79"/>
    <p:sldId id="342" r:id="rId80"/>
    <p:sldId id="343" r:id="rId81"/>
    <p:sldId id="387" r:id="rId82"/>
    <p:sldId id="344" r:id="rId83"/>
    <p:sldId id="345" r:id="rId84"/>
    <p:sldId id="346" r:id="rId85"/>
    <p:sldId id="347" r:id="rId86"/>
    <p:sldId id="348" r:id="rId87"/>
    <p:sldId id="349" r:id="rId88"/>
    <p:sldId id="350" r:id="rId89"/>
    <p:sldId id="351" r:id="rId90"/>
    <p:sldId id="352" r:id="rId91"/>
    <p:sldId id="353" r:id="rId92"/>
    <p:sldId id="354" r:id="rId93"/>
    <p:sldId id="355" r:id="rId94"/>
    <p:sldId id="356" r:id="rId95"/>
    <p:sldId id="357" r:id="rId96"/>
    <p:sldId id="358" r:id="rId97"/>
    <p:sldId id="359" r:id="rId98"/>
    <p:sldId id="360" r:id="rId99"/>
    <p:sldId id="361" r:id="rId100"/>
    <p:sldId id="362" r:id="rId101"/>
    <p:sldId id="363" r:id="rId102"/>
    <p:sldId id="364" r:id="rId103"/>
    <p:sldId id="365" r:id="rId104"/>
    <p:sldId id="366" r:id="rId105"/>
    <p:sldId id="367" r:id="rId106"/>
    <p:sldId id="368" r:id="rId107"/>
    <p:sldId id="369" r:id="rId108"/>
    <p:sldId id="370" r:id="rId109"/>
    <p:sldId id="371" r:id="rId110"/>
    <p:sldId id="372" r:id="rId111"/>
    <p:sldId id="373" r:id="rId112"/>
    <p:sldId id="374" r:id="rId113"/>
    <p:sldId id="375" r:id="rId114"/>
    <p:sldId id="376" r:id="rId115"/>
    <p:sldId id="377" r:id="rId116"/>
    <p:sldId id="378" r:id="rId117"/>
    <p:sldId id="379" r:id="rId118"/>
    <p:sldId id="380" r:id="rId119"/>
    <p:sldId id="381" r:id="rId120"/>
    <p:sldId id="382" r:id="rId121"/>
    <p:sldId id="383" r:id="rId1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667" autoAdjust="0"/>
  </p:normalViewPr>
  <p:slideViewPr>
    <p:cSldViewPr>
      <p:cViewPr>
        <p:scale>
          <a:sx n="75" d="100"/>
          <a:sy n="75" d="100"/>
        </p:scale>
        <p:origin x="-360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presProps" Target="pres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2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slide" Target="slides/slide12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png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png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drawings/_rels/vmlDrawing1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image" Target="../media/image20.png"/><Relationship Id="rId4" Type="http://schemas.openxmlformats.org/officeDocument/2006/relationships/image" Target="../media/image2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1FDCDD-737F-4C30-9A0C-D0BADE5AC9B4}" type="datetimeFigureOut">
              <a:rPr lang="en-US" smtClean="0"/>
              <a:pPr/>
              <a:t>3/11/2010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152F2C-6E7F-4B21-8B74-72EDBC965FB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0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0.xml"/><Relationship Id="rId1" Type="http://schemas.openxmlformats.org/officeDocument/2006/relationships/notesMaster" Target="../notesMasters/notesMaster1.xml"/></Relationships>
</file>

<file path=ppt/notesSlides/_rels/notesSlide10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1.xml"/><Relationship Id="rId1" Type="http://schemas.openxmlformats.org/officeDocument/2006/relationships/notesMaster" Target="../notesMasters/notesMaster1.xml"/></Relationships>
</file>

<file path=ppt/notesSlides/_rels/notesSlide10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10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_rels/notesSlide10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4.xml"/><Relationship Id="rId1" Type="http://schemas.openxmlformats.org/officeDocument/2006/relationships/notesMaster" Target="../notesMasters/notesMaster1.xml"/></Relationships>
</file>

<file path=ppt/notesSlides/_rels/notesSlide10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5.xml"/><Relationship Id="rId1" Type="http://schemas.openxmlformats.org/officeDocument/2006/relationships/notesMaster" Target="../notesMasters/notesMaster1.xml"/></Relationships>
</file>

<file path=ppt/notesSlides/_rels/notesSlide10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6.xml"/><Relationship Id="rId1" Type="http://schemas.openxmlformats.org/officeDocument/2006/relationships/notesMaster" Target="../notesMasters/notesMaster1.xml"/></Relationships>
</file>

<file path=ppt/notesSlides/_rels/notesSlide10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7.xml"/><Relationship Id="rId1" Type="http://schemas.openxmlformats.org/officeDocument/2006/relationships/notesMaster" Target="../notesMasters/notesMaster1.xml"/></Relationships>
</file>

<file path=ppt/notesSlides/_rels/notesSlide10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8.xml"/><Relationship Id="rId1" Type="http://schemas.openxmlformats.org/officeDocument/2006/relationships/notesMaster" Target="../notesMasters/notesMaster1.xml"/></Relationships>
</file>

<file path=ppt/notesSlides/_rels/notesSlide10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0.xml"/><Relationship Id="rId1" Type="http://schemas.openxmlformats.org/officeDocument/2006/relationships/notesMaster" Target="../notesMasters/notesMaster1.xml"/></Relationships>
</file>

<file path=ppt/notesSlides/_rels/notesSlide1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1.xml"/><Relationship Id="rId1" Type="http://schemas.openxmlformats.org/officeDocument/2006/relationships/notesMaster" Target="../notesMasters/notesMaster1.xml"/></Relationships>
</file>

<file path=ppt/notesSlides/_rels/notesSlide1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2.xml"/><Relationship Id="rId1" Type="http://schemas.openxmlformats.org/officeDocument/2006/relationships/notesMaster" Target="../notesMasters/notesMaster1.xml"/></Relationships>
</file>

<file path=ppt/notesSlides/_rels/notesSlide1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3.xml"/><Relationship Id="rId1" Type="http://schemas.openxmlformats.org/officeDocument/2006/relationships/notesMaster" Target="../notesMasters/notesMaster1.xml"/></Relationships>
</file>

<file path=ppt/notesSlides/_rels/notesSlide1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4.xml"/><Relationship Id="rId1" Type="http://schemas.openxmlformats.org/officeDocument/2006/relationships/notesMaster" Target="../notesMasters/notesMaster1.xml"/></Relationships>
</file>

<file path=ppt/notesSlides/_rels/notesSlide1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5.xml"/><Relationship Id="rId1" Type="http://schemas.openxmlformats.org/officeDocument/2006/relationships/notesMaster" Target="../notesMasters/notesMaster1.xml"/></Relationships>
</file>

<file path=ppt/notesSlides/_rels/notesSlide1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6.xml"/><Relationship Id="rId1" Type="http://schemas.openxmlformats.org/officeDocument/2006/relationships/notesMaster" Target="../notesMasters/notesMaster1.xml"/></Relationships>
</file>

<file path=ppt/notesSlides/_rels/notesSlide1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_rels/notesSlide1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8.xml"/><Relationship Id="rId1" Type="http://schemas.openxmlformats.org/officeDocument/2006/relationships/notesMaster" Target="../notesMasters/notesMaster1.xml"/></Relationships>
</file>

<file path=ppt/notesSlides/_rels/notesSlide1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0.xml"/><Relationship Id="rId1" Type="http://schemas.openxmlformats.org/officeDocument/2006/relationships/notesMaster" Target="../notesMasters/notesMaster1.xml"/></Relationships>
</file>

<file path=ppt/notesSlides/_rels/notesSlide1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7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3.xml"/><Relationship Id="rId1" Type="http://schemas.openxmlformats.org/officeDocument/2006/relationships/notesMaster" Target="../notesMasters/notesMaster1.xml"/></Relationships>
</file>

<file path=ppt/notesSlides/_rels/notesSlide7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7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_rels/notesSlide7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7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7.xml"/><Relationship Id="rId1" Type="http://schemas.openxmlformats.org/officeDocument/2006/relationships/notesMaster" Target="../notesMasters/notesMaster1.xml"/></Relationships>
</file>

<file path=ppt/notesSlides/_rels/notesSlide7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8.xml"/><Relationship Id="rId1" Type="http://schemas.openxmlformats.org/officeDocument/2006/relationships/notesMaster" Target="../notesMasters/notesMaster1.xml"/></Relationships>
</file>

<file path=ppt/notesSlides/_rels/notesSlide7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0.xml"/><Relationship Id="rId1" Type="http://schemas.openxmlformats.org/officeDocument/2006/relationships/notesMaster" Target="../notesMasters/notesMaster1.xml"/></Relationships>
</file>

<file path=ppt/notesSlides/_rels/notesSlide8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1.xml"/><Relationship Id="rId1" Type="http://schemas.openxmlformats.org/officeDocument/2006/relationships/notesMaster" Target="../notesMasters/notesMaster1.xml"/></Relationships>
</file>

<file path=ppt/notesSlides/_rels/notesSlide8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8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8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8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8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8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7.xml"/><Relationship Id="rId1" Type="http://schemas.openxmlformats.org/officeDocument/2006/relationships/notesMaster" Target="../notesMasters/notesMaster1.xml"/></Relationships>
</file>

<file path=ppt/notesSlides/_rels/notesSlide8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8.xml"/><Relationship Id="rId1" Type="http://schemas.openxmlformats.org/officeDocument/2006/relationships/notesMaster" Target="../notesMasters/notesMaster1.xml"/></Relationships>
</file>

<file path=ppt/notesSlides/_rels/notesSlide8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9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9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2.xml"/><Relationship Id="rId1" Type="http://schemas.openxmlformats.org/officeDocument/2006/relationships/notesMaster" Target="../notesMasters/notesMaster1.xml"/></Relationships>
</file>

<file path=ppt/notesSlides/_rels/notesSlide9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3.xml"/><Relationship Id="rId1" Type="http://schemas.openxmlformats.org/officeDocument/2006/relationships/notesMaster" Target="../notesMasters/notesMaster1.xml"/></Relationships>
</file>

<file path=ppt/notesSlides/_rels/notesSlide9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4.xml"/><Relationship Id="rId1" Type="http://schemas.openxmlformats.org/officeDocument/2006/relationships/notesMaster" Target="../notesMasters/notesMaster1.xml"/></Relationships>
</file>

<file path=ppt/notesSlides/_rels/notesSlide9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5.xml"/><Relationship Id="rId1" Type="http://schemas.openxmlformats.org/officeDocument/2006/relationships/notesMaster" Target="../notesMasters/notesMaster1.xml"/></Relationships>
</file>

<file path=ppt/notesSlides/_rels/notesSlide9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6.xml"/><Relationship Id="rId1" Type="http://schemas.openxmlformats.org/officeDocument/2006/relationships/notesMaster" Target="../notesMasters/notesMaster1.xml"/></Relationships>
</file>

<file path=ppt/notesSlides/_rels/notesSlide9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7.xml"/><Relationship Id="rId1" Type="http://schemas.openxmlformats.org/officeDocument/2006/relationships/notesMaster" Target="../notesMasters/notesMaster1.xml"/></Relationships>
</file>

<file path=ppt/notesSlides/_rels/notesSlide9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8.xml"/><Relationship Id="rId1" Type="http://schemas.openxmlformats.org/officeDocument/2006/relationships/notesMaster" Target="../notesMasters/notesMaster1.xml"/></Relationships>
</file>

<file path=ppt/notesSlides/_rels/notesSlide9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E3EC5-194B-48CF-ABAE-90489146176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DFA264-A673-472A-9566-4B8C4D70202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0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100</a:t>
            </a:fld>
            <a:endParaRPr lang="en-US"/>
          </a:p>
        </p:txBody>
      </p:sp>
    </p:spTree>
  </p:cSld>
  <p:clrMapOvr>
    <a:masterClrMapping/>
  </p:clrMapOvr>
</p:notes>
</file>

<file path=ppt/notesSlides/notesSlide10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101</a:t>
            </a:fld>
            <a:endParaRPr lang="en-US"/>
          </a:p>
        </p:txBody>
      </p:sp>
    </p:spTree>
  </p:cSld>
  <p:clrMapOvr>
    <a:masterClrMapping/>
  </p:clrMapOvr>
</p:notes>
</file>

<file path=ppt/notesSlides/notesSlide10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102</a:t>
            </a:fld>
            <a:endParaRPr lang="en-US"/>
          </a:p>
        </p:txBody>
      </p:sp>
    </p:spTree>
  </p:cSld>
  <p:clrMapOvr>
    <a:masterClrMapping/>
  </p:clrMapOvr>
</p:notes>
</file>

<file path=ppt/notesSlides/notesSlide10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103</a:t>
            </a:fld>
            <a:endParaRPr lang="en-US"/>
          </a:p>
        </p:txBody>
      </p:sp>
    </p:spTree>
  </p:cSld>
  <p:clrMapOvr>
    <a:masterClrMapping/>
  </p:clrMapOvr>
</p:notes>
</file>

<file path=ppt/notesSlides/notesSlide10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104</a:t>
            </a:fld>
            <a:endParaRPr lang="en-US"/>
          </a:p>
        </p:txBody>
      </p:sp>
    </p:spTree>
  </p:cSld>
  <p:clrMapOvr>
    <a:masterClrMapping/>
  </p:clrMapOvr>
</p:notes>
</file>

<file path=ppt/notesSlides/notesSlide10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105</a:t>
            </a:fld>
            <a:endParaRPr lang="en-US"/>
          </a:p>
        </p:txBody>
      </p:sp>
    </p:spTree>
  </p:cSld>
  <p:clrMapOvr>
    <a:masterClrMapping/>
  </p:clrMapOvr>
</p:notes>
</file>

<file path=ppt/notesSlides/notesSlide10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106</a:t>
            </a:fld>
            <a:endParaRPr lang="en-US"/>
          </a:p>
        </p:txBody>
      </p:sp>
    </p:spTree>
  </p:cSld>
  <p:clrMapOvr>
    <a:masterClrMapping/>
  </p:clrMapOvr>
</p:notes>
</file>

<file path=ppt/notesSlides/notesSlide10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107</a:t>
            </a:fld>
            <a:endParaRPr lang="en-US"/>
          </a:p>
        </p:txBody>
      </p:sp>
    </p:spTree>
  </p:cSld>
  <p:clrMapOvr>
    <a:masterClrMapping/>
  </p:clrMapOvr>
</p:notes>
</file>

<file path=ppt/notesSlides/notesSlide10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108</a:t>
            </a:fld>
            <a:endParaRPr lang="en-US"/>
          </a:p>
        </p:txBody>
      </p:sp>
    </p:spTree>
  </p:cSld>
  <p:clrMapOvr>
    <a:masterClrMapping/>
  </p:clrMapOvr>
</p:notes>
</file>

<file path=ppt/notesSlides/notesSlide10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109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DFA264-A673-472A-9566-4B8C4D70202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110</a:t>
            </a:fld>
            <a:endParaRPr lang="en-US"/>
          </a:p>
        </p:txBody>
      </p:sp>
    </p:spTree>
  </p:cSld>
  <p:clrMapOvr>
    <a:masterClrMapping/>
  </p:clrMapOvr>
</p:notes>
</file>

<file path=ppt/notesSlides/notesSlide1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111</a:t>
            </a:fld>
            <a:endParaRPr lang="en-US"/>
          </a:p>
        </p:txBody>
      </p:sp>
    </p:spTree>
  </p:cSld>
  <p:clrMapOvr>
    <a:masterClrMapping/>
  </p:clrMapOvr>
</p:notes>
</file>

<file path=ppt/notesSlides/notesSlide1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112</a:t>
            </a:fld>
            <a:endParaRPr lang="en-US"/>
          </a:p>
        </p:txBody>
      </p:sp>
    </p:spTree>
  </p:cSld>
  <p:clrMapOvr>
    <a:masterClrMapping/>
  </p:clrMapOvr>
</p:notes>
</file>

<file path=ppt/notesSlides/notesSlide1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113</a:t>
            </a:fld>
            <a:endParaRPr lang="en-US"/>
          </a:p>
        </p:txBody>
      </p:sp>
    </p:spTree>
  </p:cSld>
  <p:clrMapOvr>
    <a:masterClrMapping/>
  </p:clrMapOvr>
</p:notes>
</file>

<file path=ppt/notesSlides/notesSlide1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114</a:t>
            </a:fld>
            <a:endParaRPr lang="en-US"/>
          </a:p>
        </p:txBody>
      </p:sp>
    </p:spTree>
  </p:cSld>
  <p:clrMapOvr>
    <a:masterClrMapping/>
  </p:clrMapOvr>
</p:notes>
</file>

<file path=ppt/notesSlides/notesSlide1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115</a:t>
            </a:fld>
            <a:endParaRPr lang="en-US"/>
          </a:p>
        </p:txBody>
      </p:sp>
    </p:spTree>
  </p:cSld>
  <p:clrMapOvr>
    <a:masterClrMapping/>
  </p:clrMapOvr>
</p:notes>
</file>

<file path=ppt/notesSlides/notesSlide1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116</a:t>
            </a:fld>
            <a:endParaRPr lang="en-US"/>
          </a:p>
        </p:txBody>
      </p:sp>
    </p:spTree>
  </p:cSld>
  <p:clrMapOvr>
    <a:masterClrMapping/>
  </p:clrMapOvr>
</p:notes>
</file>

<file path=ppt/notesSlides/notesSlide1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117</a:t>
            </a:fld>
            <a:endParaRPr lang="en-US"/>
          </a:p>
        </p:txBody>
      </p:sp>
    </p:spTree>
  </p:cSld>
  <p:clrMapOvr>
    <a:masterClrMapping/>
  </p:clrMapOvr>
</p:notes>
</file>

<file path=ppt/notesSlides/notesSlide1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118</a:t>
            </a:fld>
            <a:endParaRPr lang="en-US"/>
          </a:p>
        </p:txBody>
      </p:sp>
    </p:spTree>
  </p:cSld>
  <p:clrMapOvr>
    <a:masterClrMapping/>
  </p:clrMapOvr>
</p:notes>
</file>

<file path=ppt/notesSlides/notesSlide1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119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DFA264-A673-472A-9566-4B8C4D70202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120</a:t>
            </a:fld>
            <a:endParaRPr lang="en-US"/>
          </a:p>
        </p:txBody>
      </p:sp>
    </p:spTree>
  </p:cSld>
  <p:clrMapOvr>
    <a:masterClrMapping/>
  </p:clrMapOvr>
</p:notes>
</file>

<file path=ppt/notesSlides/notesSlide1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121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DFA264-A673-472A-9566-4B8C4D702029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DFA264-A673-472A-9566-4B8C4D70202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DFA264-A673-472A-9566-4B8C4D70202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DFA264-A673-472A-9566-4B8C4D702029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DFA264-A673-472A-9566-4B8C4D702029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152F2C-6E7F-4B21-8B74-72EDBC965FB5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152F2C-6E7F-4B21-8B74-72EDBC965FB5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152F2C-6E7F-4B21-8B74-72EDBC965FB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DFA264-A673-472A-9566-4B8C4D702029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152F2C-6E7F-4B21-8B74-72EDBC965FB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152F2C-6E7F-4B21-8B74-72EDBC965FB5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DFA264-A673-472A-9566-4B8C4D70202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DFA264-A673-472A-9566-4B8C4D70202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60</a:t>
            </a:fld>
            <a:endParaRPr lang="en-US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61</a:t>
            </a:fld>
            <a:endParaRPr lang="en-US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62</a:t>
            </a:fld>
            <a:endParaRPr lang="en-US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63</a:t>
            </a:fld>
            <a:endParaRPr lang="en-US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64</a:t>
            </a:fld>
            <a:endParaRPr lang="en-US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65</a:t>
            </a:fld>
            <a:endParaRPr lang="en-US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66</a:t>
            </a:fld>
            <a:endParaRPr lang="en-US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67</a:t>
            </a:fld>
            <a:endParaRPr lang="en-US"/>
          </a:p>
        </p:txBody>
      </p:sp>
    </p:spTree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68</a:t>
            </a:fld>
            <a:endParaRPr lang="en-US"/>
          </a:p>
        </p:txBody>
      </p:sp>
    </p:spTree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69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DFA264-A673-472A-9566-4B8C4D70202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70</a:t>
            </a:fld>
            <a:endParaRPr lang="en-US"/>
          </a:p>
        </p:txBody>
      </p:sp>
    </p:spTree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71</a:t>
            </a:fld>
            <a:endParaRPr lang="en-US"/>
          </a:p>
        </p:txBody>
      </p:sp>
    </p:spTree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72</a:t>
            </a:fld>
            <a:endParaRPr lang="en-US"/>
          </a:p>
        </p:txBody>
      </p:sp>
    </p:spTree>
  </p:cSld>
  <p:clrMapOvr>
    <a:masterClrMapping/>
  </p:clrMapOvr>
</p:notes>
</file>

<file path=ppt/notesSlides/notesSlide7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73</a:t>
            </a:fld>
            <a:endParaRPr lang="en-US"/>
          </a:p>
        </p:txBody>
      </p:sp>
    </p:spTree>
  </p:cSld>
  <p:clrMapOvr>
    <a:masterClrMapping/>
  </p:clrMapOvr>
</p:notes>
</file>

<file path=ppt/notesSlides/notesSlide7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74</a:t>
            </a:fld>
            <a:endParaRPr lang="en-US"/>
          </a:p>
        </p:txBody>
      </p:sp>
    </p:spTree>
  </p:cSld>
  <p:clrMapOvr>
    <a:masterClrMapping/>
  </p:clrMapOvr>
</p:notes>
</file>

<file path=ppt/notesSlides/notesSlide7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75</a:t>
            </a:fld>
            <a:endParaRPr lang="en-US"/>
          </a:p>
        </p:txBody>
      </p:sp>
    </p:spTree>
  </p:cSld>
  <p:clrMapOvr>
    <a:masterClrMapping/>
  </p:clrMapOvr>
</p:notes>
</file>

<file path=ppt/notesSlides/notesSlide7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76</a:t>
            </a:fld>
            <a:endParaRPr lang="en-US"/>
          </a:p>
        </p:txBody>
      </p:sp>
    </p:spTree>
  </p:cSld>
  <p:clrMapOvr>
    <a:masterClrMapping/>
  </p:clrMapOvr>
</p:notes>
</file>

<file path=ppt/notesSlides/notesSlide7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77</a:t>
            </a:fld>
            <a:endParaRPr lang="en-US"/>
          </a:p>
        </p:txBody>
      </p:sp>
    </p:spTree>
  </p:cSld>
  <p:clrMapOvr>
    <a:masterClrMapping/>
  </p:clrMapOvr>
</p:notes>
</file>

<file path=ppt/notesSlides/notesSlide7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78</a:t>
            </a:fld>
            <a:endParaRPr lang="en-US"/>
          </a:p>
        </p:txBody>
      </p:sp>
    </p:spTree>
  </p:cSld>
  <p:clrMapOvr>
    <a:masterClrMapping/>
  </p:clrMapOvr>
</p:notes>
</file>

<file path=ppt/notesSlides/notesSlide7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79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A1C60D-11E1-41DE-B4AD-2A78ACA8B4D9}" type="slidenum">
              <a:rPr lang="en-US" smtClean="0"/>
              <a:pPr/>
              <a:t>80</a:t>
            </a:fld>
            <a:endParaRPr lang="en-US"/>
          </a:p>
        </p:txBody>
      </p:sp>
    </p:spTree>
  </p:cSld>
  <p:clrMapOvr>
    <a:masterClrMapping/>
  </p:clrMapOvr>
</p:notes>
</file>

<file path=ppt/notesSlides/notesSlide8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152F2C-6E7F-4B21-8B74-72EDBC965FB5}" type="slidenum">
              <a:rPr lang="en-US" smtClean="0"/>
              <a:pPr/>
              <a:t>81</a:t>
            </a:fld>
            <a:endParaRPr lang="en-US"/>
          </a:p>
        </p:txBody>
      </p:sp>
    </p:spTree>
  </p:cSld>
  <p:clrMapOvr>
    <a:masterClrMapping/>
  </p:clrMapOvr>
</p:notes>
</file>

<file path=ppt/notesSlides/notesSlide8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82</a:t>
            </a:fld>
            <a:endParaRPr lang="en-US"/>
          </a:p>
        </p:txBody>
      </p:sp>
    </p:spTree>
  </p:cSld>
  <p:clrMapOvr>
    <a:masterClrMapping/>
  </p:clrMapOvr>
</p:notes>
</file>

<file path=ppt/notesSlides/notesSlide8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83</a:t>
            </a:fld>
            <a:endParaRPr lang="en-US"/>
          </a:p>
        </p:txBody>
      </p:sp>
    </p:spTree>
  </p:cSld>
  <p:clrMapOvr>
    <a:masterClrMapping/>
  </p:clrMapOvr>
</p:notes>
</file>

<file path=ppt/notesSlides/notesSlide8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84</a:t>
            </a:fld>
            <a:endParaRPr lang="en-US"/>
          </a:p>
        </p:txBody>
      </p:sp>
    </p:spTree>
  </p:cSld>
  <p:clrMapOvr>
    <a:masterClrMapping/>
  </p:clrMapOvr>
</p:notes>
</file>

<file path=ppt/notesSlides/notesSlide8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85</a:t>
            </a:fld>
            <a:endParaRPr lang="en-US"/>
          </a:p>
        </p:txBody>
      </p:sp>
    </p:spTree>
  </p:cSld>
  <p:clrMapOvr>
    <a:masterClrMapping/>
  </p:clrMapOvr>
</p:notes>
</file>

<file path=ppt/notesSlides/notesSlide8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86</a:t>
            </a:fld>
            <a:endParaRPr lang="en-US"/>
          </a:p>
        </p:txBody>
      </p:sp>
    </p:spTree>
  </p:cSld>
  <p:clrMapOvr>
    <a:masterClrMapping/>
  </p:clrMapOvr>
</p:notes>
</file>

<file path=ppt/notesSlides/notesSlide8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87</a:t>
            </a:fld>
            <a:endParaRPr lang="en-US"/>
          </a:p>
        </p:txBody>
      </p:sp>
    </p:spTree>
  </p:cSld>
  <p:clrMapOvr>
    <a:masterClrMapping/>
  </p:clrMapOvr>
</p:notes>
</file>

<file path=ppt/notesSlides/notesSlide8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88</a:t>
            </a:fld>
            <a:endParaRPr lang="en-US"/>
          </a:p>
        </p:txBody>
      </p:sp>
    </p:spTree>
  </p:cSld>
  <p:clrMapOvr>
    <a:masterClrMapping/>
  </p:clrMapOvr>
</p:notes>
</file>

<file path=ppt/notesSlides/notesSlide8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89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DFA264-A673-472A-9566-4B8C4D70202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90</a:t>
            </a:fld>
            <a:endParaRPr lang="en-US"/>
          </a:p>
        </p:txBody>
      </p:sp>
    </p:spTree>
  </p:cSld>
  <p:clrMapOvr>
    <a:masterClrMapping/>
  </p:clrMapOvr>
</p:notes>
</file>

<file path=ppt/notesSlides/notesSlide9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91</a:t>
            </a:fld>
            <a:endParaRPr lang="en-US"/>
          </a:p>
        </p:txBody>
      </p:sp>
    </p:spTree>
  </p:cSld>
  <p:clrMapOvr>
    <a:masterClrMapping/>
  </p:clrMapOvr>
</p:notes>
</file>

<file path=ppt/notesSlides/notesSlide9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92</a:t>
            </a:fld>
            <a:endParaRPr lang="en-US"/>
          </a:p>
        </p:txBody>
      </p:sp>
    </p:spTree>
  </p:cSld>
  <p:clrMapOvr>
    <a:masterClrMapping/>
  </p:clrMapOvr>
</p:notes>
</file>

<file path=ppt/notesSlides/notesSlide9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93</a:t>
            </a:fld>
            <a:endParaRPr lang="en-US"/>
          </a:p>
        </p:txBody>
      </p:sp>
    </p:spTree>
  </p:cSld>
  <p:clrMapOvr>
    <a:masterClrMapping/>
  </p:clrMapOvr>
</p:notes>
</file>

<file path=ppt/notesSlides/notesSlide9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94</a:t>
            </a:fld>
            <a:endParaRPr lang="en-US"/>
          </a:p>
        </p:txBody>
      </p:sp>
    </p:spTree>
  </p:cSld>
  <p:clrMapOvr>
    <a:masterClrMapping/>
  </p:clrMapOvr>
</p:notes>
</file>

<file path=ppt/notesSlides/notesSlide9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95</a:t>
            </a:fld>
            <a:endParaRPr lang="en-US"/>
          </a:p>
        </p:txBody>
      </p:sp>
    </p:spTree>
  </p:cSld>
  <p:clrMapOvr>
    <a:masterClrMapping/>
  </p:clrMapOvr>
</p:notes>
</file>

<file path=ppt/notesSlides/notesSlide9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96</a:t>
            </a:fld>
            <a:endParaRPr lang="en-US"/>
          </a:p>
        </p:txBody>
      </p:sp>
    </p:spTree>
  </p:cSld>
  <p:clrMapOvr>
    <a:masterClrMapping/>
  </p:clrMapOvr>
</p:notes>
</file>

<file path=ppt/notesSlides/notesSlide9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97</a:t>
            </a:fld>
            <a:endParaRPr lang="en-US"/>
          </a:p>
        </p:txBody>
      </p:sp>
    </p:spTree>
  </p:cSld>
  <p:clrMapOvr>
    <a:masterClrMapping/>
  </p:clrMapOvr>
</p:notes>
</file>

<file path=ppt/notesSlides/notesSlide9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98</a:t>
            </a:fld>
            <a:endParaRPr lang="en-US"/>
          </a:p>
        </p:txBody>
      </p:sp>
    </p:spTree>
  </p:cSld>
  <p:clrMapOvr>
    <a:masterClrMapping/>
  </p:clrMapOvr>
</p:notes>
</file>

<file path=ppt/notesSlides/notesSlide9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A98FC-F02F-499E-A1C2-5A87DECBD14C}" type="slidenum">
              <a:rPr lang="en-US" smtClean="0"/>
              <a:pPr/>
              <a:t>99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3/11/2010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3/11/2010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3/11/2010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3/11/2010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3/11/2010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3/11/2010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3/11/2010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3/11/2010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Quan_nh@yahoo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13.bin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1.xml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oleObject" Target="../embeddings/oleObject14.bin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3.xml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oleObject" Target="../embeddings/oleObject15.bin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oleObject" Target="../embeddings/oleObject16.bin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6.xml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4" Type="http://schemas.openxmlformats.org/officeDocument/2006/relationships/oleObject" Target="../embeddings/oleObject17.bin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8.xml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0.xml"/><Relationship Id="rId1" Type="http://schemas.openxmlformats.org/officeDocument/2006/relationships/slideLayout" Target="../slideLayouts/slideLayout2.xml"/></Relationships>
</file>

<file path=ppt/slides/_rels/slide1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4" Type="http://schemas.openxmlformats.org/officeDocument/2006/relationships/oleObject" Target="../embeddings/oleObject18.bin"/></Relationships>
</file>

<file path=ppt/slides/_rels/slide1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5" Type="http://schemas.openxmlformats.org/officeDocument/2006/relationships/oleObject" Target="../embeddings/oleObject20.bin"/><Relationship Id="rId4" Type="http://schemas.openxmlformats.org/officeDocument/2006/relationships/oleObject" Target="../embeddings/oleObject19.bin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3.xml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4.xml"/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5.xml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6.xml"/><Relationship Id="rId1" Type="http://schemas.openxmlformats.org/officeDocument/2006/relationships/slideLayout" Target="../slideLayouts/slideLayout2.xm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4" Type="http://schemas.openxmlformats.org/officeDocument/2006/relationships/oleObject" Target="../embeddings/oleObject21.bin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18.xml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0.xml"/><Relationship Id="rId1" Type="http://schemas.openxmlformats.org/officeDocument/2006/relationships/slideLayout" Target="../slideLayouts/slideLayout2.xml"/></Relationships>
</file>

<file path=ppt/slides/_rels/slide1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HAI%20QUAN\Desktop\Courses\Software%20Project%20Management\ACID%20Project.docx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5.bin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3.xml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4.xml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5.xml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6.xml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7.xml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8.xml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9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0.xml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1.xm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2.xml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3.xml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4.xml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6.bin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6.xml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7.xml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8.xml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0.xml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1.xml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7.bin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3.xml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4.xml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8.bin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6.xml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7.xml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8.xml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9.xml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fr-FR" dirty="0" smtClean="0"/>
              <a:t>Software Project Management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smtClean="0"/>
              <a:t>Dr. Nguyen Hai </a:t>
            </a:r>
            <a:r>
              <a:rPr lang="fr-FR" dirty="0" smtClean="0"/>
              <a:t>Quan</a:t>
            </a:r>
          </a:p>
          <a:p>
            <a:r>
              <a:rPr lang="fr-FR" dirty="0" smtClean="0">
                <a:hlinkClick r:id="rId3"/>
              </a:rPr>
              <a:t>Email: Quan_nh@yahoo.com</a:t>
            </a:r>
            <a:endParaRPr lang="fr-FR" dirty="0" smtClean="0"/>
          </a:p>
          <a:p>
            <a:r>
              <a:rPr lang="fr-FR" smtClean="0"/>
              <a:t>Phone: 0934221978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5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Identify project scope and objectives </a:t>
            </a:r>
          </a:p>
          <a:p>
            <a:pPr>
              <a:lnSpc>
                <a:spcPct val="90000"/>
              </a:lnSpc>
            </a:pPr>
            <a:r>
              <a:rPr lang="en-US"/>
              <a:t>Identify project organizational environment</a:t>
            </a:r>
          </a:p>
          <a:p>
            <a:pPr>
              <a:lnSpc>
                <a:spcPct val="90000"/>
              </a:lnSpc>
            </a:pPr>
            <a:r>
              <a:rPr lang="en-US"/>
              <a:t>Analyze project characteristics</a:t>
            </a:r>
          </a:p>
          <a:p>
            <a:pPr>
              <a:lnSpc>
                <a:spcPct val="90000"/>
              </a:lnSpc>
            </a:pPr>
            <a:r>
              <a:rPr lang="en-US"/>
              <a:t>Identify project products and activities </a:t>
            </a:r>
          </a:p>
          <a:p>
            <a:pPr>
              <a:lnSpc>
                <a:spcPct val="90000"/>
              </a:lnSpc>
            </a:pPr>
            <a:r>
              <a:rPr lang="en-US"/>
              <a:t>Estimate effort for each activity </a:t>
            </a:r>
          </a:p>
          <a:p>
            <a:pPr>
              <a:lnSpc>
                <a:spcPct val="90000"/>
              </a:lnSpc>
            </a:pPr>
            <a:r>
              <a:rPr lang="en-US"/>
              <a:t>Identify risk </a:t>
            </a:r>
          </a:p>
          <a:p>
            <a:pPr>
              <a:lnSpc>
                <a:spcPct val="90000"/>
              </a:lnSpc>
            </a:pPr>
            <a:r>
              <a:rPr lang="en-US"/>
              <a:t>Allocate resources</a:t>
            </a:r>
          </a:p>
          <a:p>
            <a:pPr>
              <a:lnSpc>
                <a:spcPct val="90000"/>
              </a:lnSpc>
            </a:pPr>
            <a:r>
              <a:rPr lang="en-US"/>
              <a:t>Review and communicate plan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449AF3-3926-4BA4-A8AF-A00517A8C86A}" type="slidenum">
              <a:rPr lang="en-US"/>
              <a:pPr/>
              <a:t>10</a:t>
            </a:fld>
            <a:endParaRPr lang="en-US"/>
          </a:p>
        </p:txBody>
      </p:sp>
      <p:sp>
        <p:nvSpPr>
          <p:cNvPr id="448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Primary Planning Steps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4953000"/>
            <a:ext cx="9144000" cy="5334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Planning Document</a:t>
            </a:r>
            <a:endParaRPr lang="en-US" sz="2400" b="1" dirty="0"/>
          </a:p>
        </p:txBody>
      </p:sp>
      <p:sp>
        <p:nvSpPr>
          <p:cNvPr id="7" name="Rectangle 6"/>
          <p:cNvSpPr/>
          <p:nvPr/>
        </p:nvSpPr>
        <p:spPr>
          <a:xfrm>
            <a:off x="0" y="5562600"/>
            <a:ext cx="9144000" cy="5334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Product Document</a:t>
            </a:r>
            <a:endParaRPr lang="en-US" sz="2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396954-9100-41F0-894F-26BBB181D5D1}" type="slidenum">
              <a:rPr lang="en-US"/>
              <a:pPr/>
              <a:t>100</a:t>
            </a:fld>
            <a:endParaRPr lang="en-US"/>
          </a:p>
        </p:txBody>
      </p:sp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Step 1</a:t>
            </a:r>
          </a:p>
        </p:txBody>
      </p:sp>
      <p:graphicFrame>
        <p:nvGraphicFramePr>
          <p:cNvPr id="405508" name="Object 4"/>
          <p:cNvGraphicFramePr>
            <a:graphicFrameLocks noChangeAspect="1"/>
          </p:cNvGraphicFramePr>
          <p:nvPr/>
        </p:nvGraphicFramePr>
        <p:xfrm>
          <a:off x="228600" y="1752600"/>
          <a:ext cx="8734425" cy="3779838"/>
        </p:xfrm>
        <a:graphic>
          <a:graphicData uri="http://schemas.openxmlformats.org/presentationml/2006/ole">
            <p:oleObj spid="_x0000_s78850" name="Bitmap Image" r:id="rId4" imgW="6954221" imgH="3010320" progId="PBrush">
              <p:embed/>
            </p:oleObj>
          </a:graphicData>
        </a:graphic>
      </p:graphicFrame>
    </p:spTree>
  </p:cSld>
  <p:clrMapOvr>
    <a:masterClrMapping/>
  </p:clrMapOvr>
  <p:transition/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3" name="Rectangle 205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400"/>
              <a:t>To determine early start (ES) and early finish (EF) times for each task</a:t>
            </a:r>
          </a:p>
          <a:p>
            <a:r>
              <a:rPr lang="en-US" sz="2400"/>
              <a:t>Work from left to right</a:t>
            </a:r>
          </a:p>
          <a:p>
            <a:r>
              <a:rPr lang="en-US" sz="2400"/>
              <a:t>Adding times in each path</a:t>
            </a:r>
          </a:p>
          <a:p>
            <a:r>
              <a:rPr lang="en-US" sz="2400"/>
              <a:t>Rule: when several tasks converge, the ES for the next task is the largest of preceding EF times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6CC3FE-2F8C-4F0E-B98A-63AF2E3FF474}" type="slidenum">
              <a:rPr lang="en-US"/>
              <a:pPr/>
              <a:t>101</a:t>
            </a:fld>
            <a:endParaRPr lang="en-US"/>
          </a:p>
        </p:txBody>
      </p:sp>
      <p:sp>
        <p:nvSpPr>
          <p:cNvPr id="399362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Forward Pass</a:t>
            </a:r>
          </a:p>
        </p:txBody>
      </p:sp>
    </p:spTree>
  </p:cSld>
  <p:clrMapOvr>
    <a:masterClrMapping/>
  </p:clrMapOvr>
  <p:transition/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942807-30A7-4712-8476-29BB2322D605}" type="slidenum">
              <a:rPr lang="en-US"/>
              <a:pPr/>
              <a:t>102</a:t>
            </a:fld>
            <a:endParaRPr lang="en-US"/>
          </a:p>
        </p:txBody>
      </p:sp>
      <p:sp>
        <p:nvSpPr>
          <p:cNvPr id="406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Step 2</a:t>
            </a:r>
          </a:p>
        </p:txBody>
      </p:sp>
      <p:graphicFrame>
        <p:nvGraphicFramePr>
          <p:cNvPr id="406532" name="Object 4"/>
          <p:cNvGraphicFramePr>
            <a:graphicFrameLocks noChangeAspect="1"/>
          </p:cNvGraphicFramePr>
          <p:nvPr/>
        </p:nvGraphicFramePr>
        <p:xfrm>
          <a:off x="228600" y="1600200"/>
          <a:ext cx="8839200" cy="3825875"/>
        </p:xfrm>
        <a:graphic>
          <a:graphicData uri="http://schemas.openxmlformats.org/presentationml/2006/ole">
            <p:oleObj spid="_x0000_s79874" name="Bitmap Image" r:id="rId4" imgW="6954221" imgH="3010320" progId="PBrush">
              <p:embed/>
            </p:oleObj>
          </a:graphicData>
        </a:graphic>
      </p:graphicFrame>
    </p:spTree>
  </p:cSld>
  <p:clrMapOvr>
    <a:masterClrMapping/>
  </p:clrMapOvr>
  <p:transition/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4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400"/>
              <a:t>To determine the last finish (LF) and last start (LS) times</a:t>
            </a:r>
          </a:p>
          <a:p>
            <a:r>
              <a:rPr lang="en-US" sz="2400"/>
              <a:t>Start at the end node</a:t>
            </a:r>
          </a:p>
          <a:p>
            <a:r>
              <a:rPr lang="en-US" sz="2400"/>
              <a:t>Compute the bottom pair of numbers</a:t>
            </a:r>
          </a:p>
          <a:p>
            <a:r>
              <a:rPr lang="en-US" sz="2400"/>
              <a:t>Subtract duration from connecting node’s earliest start time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58D2DF-43FF-4BC2-A0EE-022F15FCA08D}" type="slidenum">
              <a:rPr lang="en-US"/>
              <a:pPr/>
              <a:t>103</a:t>
            </a:fld>
            <a:endParaRPr lang="en-US"/>
          </a:p>
        </p:txBody>
      </p:sp>
      <p:sp>
        <p:nvSpPr>
          <p:cNvPr id="403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Backward Pass</a:t>
            </a:r>
          </a:p>
        </p:txBody>
      </p:sp>
    </p:spTree>
  </p:cSld>
  <p:clrMapOvr>
    <a:masterClrMapping/>
  </p:clrMapOvr>
  <p:transition/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3B5839-9EF2-4EDE-8EA5-0E2FA736FFA4}" type="slidenum">
              <a:rPr lang="en-US"/>
              <a:pPr/>
              <a:t>104</a:t>
            </a:fld>
            <a:endParaRPr lang="en-US"/>
          </a:p>
        </p:txBody>
      </p:sp>
      <p:sp>
        <p:nvSpPr>
          <p:cNvPr id="407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Step 3</a:t>
            </a:r>
          </a:p>
        </p:txBody>
      </p:sp>
      <p:graphicFrame>
        <p:nvGraphicFramePr>
          <p:cNvPr id="407556" name="Object 4"/>
          <p:cNvGraphicFramePr>
            <a:graphicFrameLocks noChangeAspect="1"/>
          </p:cNvGraphicFramePr>
          <p:nvPr/>
        </p:nvGraphicFramePr>
        <p:xfrm>
          <a:off x="179388" y="1671638"/>
          <a:ext cx="8812212" cy="3814762"/>
        </p:xfrm>
        <a:graphic>
          <a:graphicData uri="http://schemas.openxmlformats.org/presentationml/2006/ole">
            <p:oleObj spid="_x0000_s80898" name="Bitmap Image" r:id="rId4" imgW="6954221" imgH="3010320" progId="PBrush">
              <p:embed/>
            </p:oleObj>
          </a:graphicData>
        </a:graphic>
      </p:graphicFrame>
    </p:spTree>
  </p:cSld>
  <p:clrMapOvr>
    <a:masterClrMapping/>
  </p:clrMapOvr>
  <p:transition/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B6B89-98B9-40AE-BD53-353CB1AE5537}" type="slidenum">
              <a:rPr lang="en-US"/>
              <a:pPr/>
              <a:t>105</a:t>
            </a:fld>
            <a:endParaRPr lang="en-US"/>
          </a:p>
        </p:txBody>
      </p:sp>
      <p:sp>
        <p:nvSpPr>
          <p:cNvPr id="408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 Step 4</a:t>
            </a:r>
          </a:p>
        </p:txBody>
      </p:sp>
      <p:graphicFrame>
        <p:nvGraphicFramePr>
          <p:cNvPr id="408580" name="Object 4"/>
          <p:cNvGraphicFramePr>
            <a:graphicFrameLocks noChangeAspect="1"/>
          </p:cNvGraphicFramePr>
          <p:nvPr/>
        </p:nvGraphicFramePr>
        <p:xfrm>
          <a:off x="304800" y="1752600"/>
          <a:ext cx="8659813" cy="3735388"/>
        </p:xfrm>
        <a:graphic>
          <a:graphicData uri="http://schemas.openxmlformats.org/presentationml/2006/ole">
            <p:oleObj spid="_x0000_s81922" name="Bitmap Image" r:id="rId4" imgW="6954221" imgH="3000000" progId="PBrush">
              <p:embed/>
            </p:oleObj>
          </a:graphicData>
        </a:graphic>
      </p:graphicFrame>
    </p:spTree>
  </p:cSld>
  <p:clrMapOvr>
    <a:masterClrMapping/>
  </p:clrMapOvr>
  <p:transition/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How can slack be negative?</a:t>
            </a:r>
          </a:p>
          <a:p>
            <a:r>
              <a:rPr lang="en-US"/>
              <a:t>What does that mean?</a:t>
            </a:r>
          </a:p>
          <a:p>
            <a:r>
              <a:rPr lang="en-US"/>
              <a:t>How can you address that situation?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E4309-1D8B-4519-A271-D2F77E2CEF37}" type="slidenum">
              <a:rPr lang="en-US"/>
              <a:pPr/>
              <a:t>106</a:t>
            </a:fld>
            <a:endParaRPr lang="en-US"/>
          </a:p>
        </p:txBody>
      </p:sp>
      <p:sp>
        <p:nvSpPr>
          <p:cNvPr id="412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Slack &amp; Reserve</a:t>
            </a:r>
          </a:p>
        </p:txBody>
      </p:sp>
    </p:spTree>
  </p:cSld>
  <p:clrMapOvr>
    <a:masterClrMapping/>
  </p:clrMapOvr>
  <p:transition/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D8CBE-766F-4336-B61D-6F7E74F5E987}" type="slidenum">
              <a:rPr lang="en-US"/>
              <a:pPr/>
              <a:t>107</a:t>
            </a:fld>
            <a:endParaRPr lang="en-US"/>
          </a:p>
        </p:txBody>
      </p:sp>
      <p:sp>
        <p:nvSpPr>
          <p:cNvPr id="433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Slack &amp; Reserve</a:t>
            </a:r>
          </a:p>
        </p:txBody>
      </p:sp>
      <p:graphicFrame>
        <p:nvGraphicFramePr>
          <p:cNvPr id="433156" name="Object 4"/>
          <p:cNvGraphicFramePr>
            <a:graphicFrameLocks noChangeAspect="1"/>
          </p:cNvGraphicFramePr>
          <p:nvPr/>
        </p:nvGraphicFramePr>
        <p:xfrm>
          <a:off x="1219200" y="1600200"/>
          <a:ext cx="5943600" cy="4137025"/>
        </p:xfrm>
        <a:graphic>
          <a:graphicData uri="http://schemas.openxmlformats.org/presentationml/2006/ole">
            <p:oleObj spid="_x0000_s82946" name="VISIO" r:id="rId4" imgW="4349160" imgH="3026880" progId="">
              <p:embed/>
            </p:oleObj>
          </a:graphicData>
        </a:graphic>
      </p:graphicFrame>
    </p:spTree>
  </p:cSld>
  <p:clrMapOvr>
    <a:masterClrMapping/>
  </p:clrMapOvr>
  <p:transition/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Advantages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Show precedence well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Reveal interdependencies not shown in other techniques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Ability to calculate critical path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Ability to perform “what if” exercises</a:t>
            </a:r>
          </a:p>
          <a:p>
            <a:pPr>
              <a:lnSpc>
                <a:spcPct val="90000"/>
              </a:lnSpc>
            </a:pPr>
            <a:r>
              <a:rPr lang="en-US" sz="2800"/>
              <a:t>Disadvantages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Default model assumes resources are unlimited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You need to incorporate this yourself (Resource Dependencies) when determining the “real” Critical Path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Difficult to follow on large projects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07944"/>
            <a:ext cx="402432" cy="365125"/>
          </a:xfrm>
        </p:spPr>
        <p:txBody>
          <a:bodyPr/>
          <a:lstStyle/>
          <a:p>
            <a:fld id="{B53C2D26-BB4D-46D7-A6AB-8CCF1FD86C22}" type="slidenum">
              <a:rPr lang="en-US"/>
              <a:pPr/>
              <a:t>108</a:t>
            </a:fld>
            <a:endParaRPr lang="en-US" dirty="0"/>
          </a:p>
        </p:txBody>
      </p:sp>
      <p:sp>
        <p:nvSpPr>
          <p:cNvPr id="323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Network Diagrams</a:t>
            </a:r>
          </a:p>
        </p:txBody>
      </p:sp>
    </p:spTree>
  </p:cSld>
  <p:clrMapOvr>
    <a:masterClrMapping/>
  </p:clrMapOvr>
  <p:transition/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/>
              <a:t>P</a:t>
            </a:r>
            <a:r>
              <a:rPr lang="en-US" sz="2800"/>
              <a:t>rogram </a:t>
            </a:r>
            <a:r>
              <a:rPr lang="en-US" sz="2800" b="1"/>
              <a:t>E</a:t>
            </a:r>
            <a:r>
              <a:rPr lang="en-US" sz="2800"/>
              <a:t>valuation and </a:t>
            </a:r>
            <a:r>
              <a:rPr lang="en-US" sz="2800" b="1"/>
              <a:t>R</a:t>
            </a:r>
            <a:r>
              <a:rPr lang="en-US" sz="2800"/>
              <a:t>eview </a:t>
            </a:r>
            <a:r>
              <a:rPr lang="en-US" sz="2800" b="1"/>
              <a:t>T</a:t>
            </a:r>
            <a:r>
              <a:rPr lang="en-US" sz="2800"/>
              <a:t>echnique</a:t>
            </a:r>
          </a:p>
          <a:p>
            <a:r>
              <a:rPr lang="en-US" sz="2800"/>
              <a:t>Based on idea that estimates are uncertain</a:t>
            </a:r>
          </a:p>
          <a:p>
            <a:pPr lvl="1"/>
            <a:r>
              <a:rPr lang="en-US" sz="2400"/>
              <a:t>Therefore uses duration </a:t>
            </a:r>
            <a:r>
              <a:rPr lang="en-US" sz="2400" b="1"/>
              <a:t>ranges</a:t>
            </a:r>
          </a:p>
          <a:p>
            <a:pPr lvl="1"/>
            <a:r>
              <a:rPr lang="en-US" sz="2400"/>
              <a:t>And the </a:t>
            </a:r>
            <a:r>
              <a:rPr lang="en-US" sz="2400" b="1"/>
              <a:t>probability</a:t>
            </a:r>
            <a:r>
              <a:rPr lang="en-US" sz="2400"/>
              <a:t> of falling to a given range</a:t>
            </a:r>
          </a:p>
          <a:p>
            <a:r>
              <a:rPr lang="en-US" sz="2800"/>
              <a:t>Uses an “expected value” (or weighted average) to determine durations</a:t>
            </a:r>
          </a:p>
          <a:p>
            <a:r>
              <a:rPr lang="en-US" sz="2800"/>
              <a:t>Use the following methods to calculate the expected durations, then use as input to your network diagram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BB7B2C-00FD-41B1-83B6-9A67E02B8274}" type="slidenum">
              <a:rPr lang="en-US"/>
              <a:pPr/>
              <a:t>109</a:t>
            </a:fld>
            <a:endParaRPr lang="en-US"/>
          </a:p>
        </p:txBody>
      </p:sp>
      <p:sp>
        <p:nvSpPr>
          <p:cNvPr id="3788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PERT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8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/>
              <a:t>Software Development Plan (SDP)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Software Quality Assurance Plan (SQAP)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Software Configuration Management Plan (SCMP)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Risk Management Plan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Software Process Improvement Plan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latin typeface="TimesNewRoman" charset="0"/>
              </a:rPr>
              <a:t>Communications Management Plan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latin typeface="TimesNewRoman" charset="0"/>
              </a:rPr>
              <a:t>Migration Plan</a:t>
            </a:r>
          </a:p>
          <a:p>
            <a:pPr>
              <a:lnSpc>
                <a:spcPct val="90000"/>
              </a:lnSpc>
            </a:pPr>
            <a:r>
              <a:rPr lang="en-US" sz="2800" dirty="0">
                <a:latin typeface="TimesNewRoman" charset="0"/>
              </a:rPr>
              <a:t>Operations Plan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F3982-D353-4CDA-B920-602EA2A52C74}" type="slidenum">
              <a:rPr lang="en-US"/>
              <a:pPr/>
              <a:t>11</a:t>
            </a:fld>
            <a:endParaRPr lang="en-US"/>
          </a:p>
        </p:txBody>
      </p:sp>
      <p:sp>
        <p:nvSpPr>
          <p:cNvPr id="421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Planning Documents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1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Start with 3 estimates</a:t>
            </a:r>
          </a:p>
          <a:p>
            <a:pPr lvl="1"/>
            <a:r>
              <a:rPr lang="en-US"/>
              <a:t>Optimistic</a:t>
            </a:r>
          </a:p>
          <a:p>
            <a:pPr lvl="2"/>
            <a:r>
              <a:rPr lang="en-US"/>
              <a:t>Would likely occur 1 time in 20</a:t>
            </a:r>
          </a:p>
          <a:p>
            <a:pPr lvl="1"/>
            <a:r>
              <a:rPr lang="en-US"/>
              <a:t>Most likely</a:t>
            </a:r>
          </a:p>
          <a:p>
            <a:pPr lvl="2"/>
            <a:r>
              <a:rPr lang="en-US"/>
              <a:t>Modal value of the distribution</a:t>
            </a:r>
          </a:p>
          <a:p>
            <a:pPr lvl="1"/>
            <a:r>
              <a:rPr lang="en-US"/>
              <a:t>Pessimistic</a:t>
            </a:r>
          </a:p>
          <a:p>
            <a:pPr lvl="2"/>
            <a:r>
              <a:rPr lang="en-US"/>
              <a:t>Would be exceeded only one time in 20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84B69-E33C-4843-8B19-BB263BDB4C3C}" type="slidenum">
              <a:rPr lang="en-US"/>
              <a:pPr/>
              <a:t>110</a:t>
            </a:fld>
            <a:endParaRPr lang="en-US"/>
          </a:p>
        </p:txBody>
      </p:sp>
      <p:sp>
        <p:nvSpPr>
          <p:cNvPr id="346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PERT</a:t>
            </a:r>
          </a:p>
        </p:txBody>
      </p:sp>
    </p:spTree>
  </p:cSld>
  <p:clrMapOvr>
    <a:masterClrMapping/>
  </p:clrMapOvr>
  <p:transition/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Combined to estimate a task duration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DC2F3-7594-42C1-82D6-F2EE4ED871EF}" type="slidenum">
              <a:rPr lang="en-US"/>
              <a:pPr/>
              <a:t>111</a:t>
            </a:fld>
            <a:endParaRPr lang="en-US"/>
          </a:p>
        </p:txBody>
      </p:sp>
      <p:sp>
        <p:nvSpPr>
          <p:cNvPr id="391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PERT Formula</a:t>
            </a:r>
          </a:p>
        </p:txBody>
      </p:sp>
      <p:graphicFrame>
        <p:nvGraphicFramePr>
          <p:cNvPr id="391173" name="Object 5"/>
          <p:cNvGraphicFramePr>
            <a:graphicFrameLocks noChangeAspect="1"/>
          </p:cNvGraphicFramePr>
          <p:nvPr/>
        </p:nvGraphicFramePr>
        <p:xfrm>
          <a:off x="1981200" y="2667000"/>
          <a:ext cx="6753225" cy="2974975"/>
        </p:xfrm>
        <a:graphic>
          <a:graphicData uri="http://schemas.openxmlformats.org/presentationml/2006/ole">
            <p:oleObj spid="_x0000_s83970" name="Bitmap Image" r:id="rId4" imgW="4086795" imgH="1800476" progId="PBrush">
              <p:embed/>
            </p:oleObj>
          </a:graphicData>
        </a:graphic>
      </p:graphicFrame>
    </p:spTree>
  </p:cSld>
  <p:clrMapOvr>
    <a:masterClrMapping/>
  </p:clrMapOvr>
  <p:transition/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1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Confidence Interval can be determined</a:t>
            </a:r>
          </a:p>
          <a:p>
            <a:r>
              <a:rPr lang="en-US"/>
              <a:t>Based on a standard deviation of the expected time</a:t>
            </a:r>
          </a:p>
          <a:p>
            <a:pPr lvl="2"/>
            <a:r>
              <a:rPr lang="en-US"/>
              <a:t>Using a bell curve (normal distribution)</a:t>
            </a:r>
          </a:p>
          <a:p>
            <a:pPr lvl="1">
              <a:buFontTx/>
              <a:buNone/>
            </a:pPr>
            <a:endParaRPr lang="en-US"/>
          </a:p>
          <a:p>
            <a:pPr lvl="1">
              <a:buFontTx/>
              <a:buNone/>
            </a:pPr>
            <a:endParaRPr lang="en-US"/>
          </a:p>
          <a:p>
            <a:r>
              <a:rPr lang="en-US"/>
              <a:t>For the whole critical path use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54342-7007-4E1C-BA66-F3CB7FAED356}" type="slidenum">
              <a:rPr lang="en-US"/>
              <a:pPr/>
              <a:t>112</a:t>
            </a:fld>
            <a:endParaRPr lang="en-US"/>
          </a:p>
        </p:txBody>
      </p:sp>
      <p:sp>
        <p:nvSpPr>
          <p:cNvPr id="392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PERT Formula</a:t>
            </a:r>
          </a:p>
        </p:txBody>
      </p:sp>
      <p:graphicFrame>
        <p:nvGraphicFramePr>
          <p:cNvPr id="392197" name="Object 5"/>
          <p:cNvGraphicFramePr>
            <a:graphicFrameLocks noChangeAspect="1"/>
          </p:cNvGraphicFramePr>
          <p:nvPr/>
        </p:nvGraphicFramePr>
        <p:xfrm>
          <a:off x="1981200" y="5535613"/>
          <a:ext cx="6019800" cy="712787"/>
        </p:xfrm>
        <a:graphic>
          <a:graphicData uri="http://schemas.openxmlformats.org/presentationml/2006/ole">
            <p:oleObj spid="_x0000_s84994" name="Bitmap Image" r:id="rId4" imgW="3219899" imgH="380852" progId="PBrush">
              <p:embed/>
            </p:oleObj>
          </a:graphicData>
        </a:graphic>
      </p:graphicFrame>
      <p:graphicFrame>
        <p:nvGraphicFramePr>
          <p:cNvPr id="392198" name="Object 6"/>
          <p:cNvGraphicFramePr>
            <a:graphicFrameLocks noChangeAspect="1"/>
          </p:cNvGraphicFramePr>
          <p:nvPr/>
        </p:nvGraphicFramePr>
        <p:xfrm>
          <a:off x="3276600" y="3886200"/>
          <a:ext cx="2933700" cy="942975"/>
        </p:xfrm>
        <a:graphic>
          <a:graphicData uri="http://schemas.openxmlformats.org/presentationml/2006/ole">
            <p:oleObj spid="_x0000_s84995" name="Bitmap Image" r:id="rId5" imgW="2933333" imgH="942857" progId="PBrush">
              <p:embed/>
            </p:oleObj>
          </a:graphicData>
        </a:graphic>
      </p:graphicFrame>
    </p:spTree>
  </p:cSld>
  <p:clrMapOvr>
    <a:masterClrMapping/>
  </p:clrMapOvr>
  <p:transition/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243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4648200"/>
            <a:ext cx="7772400" cy="9906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sz="2000"/>
              <a:t>Confidence interval for P2 is 4 times wider than P1 for a given probability</a:t>
            </a:r>
          </a:p>
          <a:p>
            <a:pPr>
              <a:lnSpc>
                <a:spcPct val="90000"/>
              </a:lnSpc>
            </a:pPr>
            <a:r>
              <a:rPr lang="en-US" sz="2000"/>
              <a:t>Ex: 68% probability of 9.7 to 11.7 days (P1) vs. 9.5-13.5 days (P2)</a:t>
            </a:r>
          </a:p>
        </p:txBody>
      </p:sp>
      <p:sp>
        <p:nvSpPr>
          <p:cNvPr id="3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985EF0-2B31-4553-928F-0CDCF81CE2C5}" type="slidenum">
              <a:rPr lang="en-US"/>
              <a:pPr/>
              <a:t>113</a:t>
            </a:fld>
            <a:endParaRPr lang="en-US"/>
          </a:p>
        </p:txBody>
      </p:sp>
      <p:sp>
        <p:nvSpPr>
          <p:cNvPr id="394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PERT Example</a:t>
            </a:r>
          </a:p>
        </p:txBody>
      </p:sp>
      <p:graphicFrame>
        <p:nvGraphicFramePr>
          <p:cNvPr id="394278" name="Group 38"/>
          <p:cNvGraphicFramePr>
            <a:graphicFrameLocks noGrp="1"/>
          </p:cNvGraphicFramePr>
          <p:nvPr/>
        </p:nvGraphicFramePr>
        <p:xfrm>
          <a:off x="1676400" y="1524000"/>
          <a:ext cx="6096000" cy="2571750"/>
        </p:xfrm>
        <a:graphic>
          <a:graphicData uri="http://schemas.openxmlformats.org/drawingml/2006/table">
            <a:tbl>
              <a:tblPr/>
              <a:tblGrid>
                <a:gridCol w="2032000"/>
                <a:gridCol w="2032000"/>
                <a:gridCol w="2032000"/>
              </a:tblGrid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Description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Planner 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Planner 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m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9d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b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12d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20d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PERT time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10.16d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11.5d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8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Std. Dev.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0.5d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1.8d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Advantages</a:t>
            </a:r>
          </a:p>
          <a:p>
            <a:pPr lvl="1"/>
            <a:r>
              <a:rPr lang="en-US"/>
              <a:t>Accounts for uncertainty</a:t>
            </a:r>
          </a:p>
          <a:p>
            <a:r>
              <a:rPr lang="en-US"/>
              <a:t>Disadvantages</a:t>
            </a:r>
          </a:p>
          <a:p>
            <a:pPr lvl="1"/>
            <a:r>
              <a:rPr lang="en-US"/>
              <a:t>Time and labor intensive</a:t>
            </a:r>
          </a:p>
          <a:p>
            <a:pPr lvl="1"/>
            <a:r>
              <a:rPr lang="en-US"/>
              <a:t>Assumption of unlimited resources is big issue</a:t>
            </a:r>
          </a:p>
          <a:p>
            <a:pPr lvl="1"/>
            <a:r>
              <a:rPr lang="en-US"/>
              <a:t>Lack of functional ownership of estimates</a:t>
            </a:r>
          </a:p>
          <a:p>
            <a:pPr lvl="1"/>
            <a:r>
              <a:rPr lang="en-US"/>
              <a:t>Mostly only used on large, complex project</a:t>
            </a:r>
          </a:p>
          <a:p>
            <a:r>
              <a:rPr lang="en-US"/>
              <a:t>Get PERT software to calculate it for you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A6743C-020D-4FC1-A0B0-84624BF93071}" type="slidenum">
              <a:rPr lang="en-US"/>
              <a:pPr/>
              <a:t>114</a:t>
            </a:fld>
            <a:endParaRPr lang="en-US"/>
          </a:p>
        </p:txBody>
      </p:sp>
      <p:sp>
        <p:nvSpPr>
          <p:cNvPr id="324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PERT</a:t>
            </a:r>
          </a:p>
        </p:txBody>
      </p:sp>
    </p:spTree>
  </p:cSld>
  <p:clrMapOvr>
    <a:masterClrMapping/>
  </p:clrMapOvr>
  <p:transition/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Both use Network Diagrams</a:t>
            </a:r>
          </a:p>
          <a:p>
            <a:r>
              <a:rPr lang="en-US"/>
              <a:t>CPM: deterministic</a:t>
            </a:r>
          </a:p>
          <a:p>
            <a:r>
              <a:rPr lang="en-US"/>
              <a:t>PERT: probabilistic </a:t>
            </a:r>
          </a:p>
          <a:p>
            <a:r>
              <a:rPr lang="en-US"/>
              <a:t>CPM: one estimate, PERT, three estimates</a:t>
            </a:r>
          </a:p>
          <a:p>
            <a:r>
              <a:rPr lang="en-US"/>
              <a:t>PERT is infrequently used 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60D5E-BE21-4D2D-BFAB-859ABA16C3B0}" type="slidenum">
              <a:rPr lang="en-US"/>
              <a:pPr/>
              <a:t>115</a:t>
            </a:fld>
            <a:endParaRPr lang="en-US"/>
          </a:p>
        </p:txBody>
      </p:sp>
      <p:sp>
        <p:nvSpPr>
          <p:cNvPr id="388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CPM vs. PERT</a:t>
            </a:r>
          </a:p>
        </p:txBody>
      </p:sp>
    </p:spTree>
  </p:cSld>
  <p:clrMapOvr>
    <a:masterClrMapping/>
  </p:clrMapOvr>
  <p:transition/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3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Sometimes called a “bar charts”</a:t>
            </a:r>
          </a:p>
          <a:p>
            <a:r>
              <a:rPr lang="en-US"/>
              <a:t>Simple Gantt chart</a:t>
            </a:r>
          </a:p>
          <a:p>
            <a:pPr lvl="1"/>
            <a:r>
              <a:rPr lang="en-US"/>
              <a:t>Either showing just highest summary bars</a:t>
            </a:r>
          </a:p>
          <a:p>
            <a:pPr lvl="1"/>
            <a:r>
              <a:rPr lang="en-US"/>
              <a:t>Or milestones only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AB6F5-50E4-4E96-A6B7-6698ED241098}" type="slidenum">
              <a:rPr lang="en-US"/>
              <a:pPr/>
              <a:t>116</a:t>
            </a:fld>
            <a:endParaRPr lang="en-US"/>
          </a:p>
        </p:txBody>
      </p:sp>
      <p:sp>
        <p:nvSpPr>
          <p:cNvPr id="315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Milestone Chart</a:t>
            </a:r>
          </a:p>
        </p:txBody>
      </p:sp>
    </p:spTree>
  </p:cSld>
  <p:clrMapOvr>
    <a:masterClrMapping/>
  </p:clrMapOvr>
  <p:transition/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21CCEA-5796-46E5-A426-FB71041011DF}" type="slidenum">
              <a:rPr lang="en-US"/>
              <a:pPr/>
              <a:t>117</a:t>
            </a:fld>
            <a:endParaRPr lang="en-US"/>
          </a:p>
        </p:txBody>
      </p:sp>
      <p:sp>
        <p:nvSpPr>
          <p:cNvPr id="43213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Bar Chart</a:t>
            </a:r>
          </a:p>
        </p:txBody>
      </p:sp>
      <p:graphicFrame>
        <p:nvGraphicFramePr>
          <p:cNvPr id="432132" name="Object 1028"/>
          <p:cNvGraphicFramePr>
            <a:graphicFrameLocks noChangeAspect="1"/>
          </p:cNvGraphicFramePr>
          <p:nvPr/>
        </p:nvGraphicFramePr>
        <p:xfrm>
          <a:off x="481013" y="1752600"/>
          <a:ext cx="8205787" cy="3967163"/>
        </p:xfrm>
        <a:graphic>
          <a:graphicData uri="http://schemas.openxmlformats.org/presentationml/2006/ole">
            <p:oleObj spid="_x0000_s86018" name="Bitmap Image" r:id="rId4" imgW="5439534" imgH="2629267" progId="PBrush">
              <p:embed/>
            </p:oleObj>
          </a:graphicData>
        </a:graphic>
      </p:graphicFrame>
    </p:spTree>
  </p:cSld>
  <p:clrMapOvr>
    <a:masterClrMapping/>
  </p:clrMapOvr>
  <p:transition/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63B4B-4108-4D76-BE74-BDE9D50C9FE1}" type="slidenum">
              <a:rPr lang="en-US"/>
              <a:pPr/>
              <a:t>118</a:t>
            </a:fld>
            <a:endParaRPr lang="en-US"/>
          </a:p>
        </p:txBody>
      </p:sp>
      <p:sp>
        <p:nvSpPr>
          <p:cNvPr id="316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Gantt Chart</a:t>
            </a:r>
          </a:p>
        </p:txBody>
      </p:sp>
      <p:pic>
        <p:nvPicPr>
          <p:cNvPr id="3164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1600200"/>
            <a:ext cx="77724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Disadvantages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Does not show interdependencies well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Does not uncertainty of a given activity (as does PERT)</a:t>
            </a:r>
          </a:p>
          <a:p>
            <a:pPr>
              <a:lnSpc>
                <a:spcPct val="90000"/>
              </a:lnSpc>
            </a:pPr>
            <a:r>
              <a:rPr lang="en-US" sz="2800"/>
              <a:t>Advantages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Easily understood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Easily created and maintained</a:t>
            </a:r>
          </a:p>
          <a:p>
            <a:pPr>
              <a:lnSpc>
                <a:spcPct val="90000"/>
              </a:lnSpc>
            </a:pPr>
            <a:r>
              <a:rPr lang="en-US" sz="2800"/>
              <a:t>Note: Software now shows dependencies among tasks in Gantt charts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In the “old” days Gantt charts did not show these dependencies, bar charts typically do not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2663C-1DA7-46F5-A7F5-AB031C77D79F}" type="slidenum">
              <a:rPr lang="en-US"/>
              <a:pPr/>
              <a:t>119</a:t>
            </a:fld>
            <a:endParaRPr lang="en-US"/>
          </a:p>
        </p:txBody>
      </p:sp>
      <p:sp>
        <p:nvSpPr>
          <p:cNvPr id="317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Gantt Chart</a:t>
            </a: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9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You (the PM) need to choose which documents are appropriate</a:t>
            </a:r>
          </a:p>
          <a:p>
            <a:r>
              <a:rPr lang="en-US"/>
              <a:t>Docs do not </a:t>
            </a:r>
            <a:r>
              <a:rPr lang="en-US" i="1"/>
              <a:t>have</a:t>
            </a:r>
            <a:r>
              <a:rPr lang="en-US"/>
              <a:t> to be lengthy</a:t>
            </a:r>
          </a:p>
          <a:p>
            <a:r>
              <a:rPr lang="en-US"/>
              <a:t>Small Set:</a:t>
            </a:r>
          </a:p>
          <a:p>
            <a:pPr lvl="1"/>
            <a:r>
              <a:rPr lang="en-US"/>
              <a:t>Software Development Plan</a:t>
            </a:r>
          </a:p>
          <a:p>
            <a:pPr lvl="1"/>
            <a:r>
              <a:rPr lang="en-US"/>
              <a:t>Risk Management Plan</a:t>
            </a:r>
          </a:p>
          <a:p>
            <a:pPr lvl="1"/>
            <a:r>
              <a:rPr lang="en-US"/>
              <a:t>Software Quality Assurance Plan </a:t>
            </a:r>
          </a:p>
          <a:p>
            <a:pPr lvl="1"/>
            <a:r>
              <a:rPr lang="en-US"/>
              <a:t>Software Configuration Management Plan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85448-8BED-46F6-946E-DB7EBE427E7B}" type="slidenum">
              <a:rPr lang="en-US"/>
              <a:pPr/>
              <a:t>12</a:t>
            </a:fld>
            <a:endParaRPr lang="en-US"/>
          </a:p>
        </p:txBody>
      </p:sp>
      <p:sp>
        <p:nvSpPr>
          <p:cNvPr id="424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</a:t>
            </a:r>
            <a:r>
              <a:rPr lang="en-US" dirty="0" smtClean="0"/>
              <a:t>Documents (cont.)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2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How can you shorten the schedule?</a:t>
            </a:r>
          </a:p>
          <a:p>
            <a:r>
              <a:rPr lang="en-US"/>
              <a:t>Via</a:t>
            </a:r>
          </a:p>
          <a:p>
            <a:pPr lvl="1"/>
            <a:r>
              <a:rPr lang="en-US"/>
              <a:t>Reducing scope (or quality)</a:t>
            </a:r>
          </a:p>
          <a:p>
            <a:pPr lvl="1"/>
            <a:r>
              <a:rPr lang="en-US"/>
              <a:t>Adding resources</a:t>
            </a:r>
          </a:p>
          <a:p>
            <a:pPr lvl="1"/>
            <a:r>
              <a:rPr lang="en-US"/>
              <a:t>Concurrency (perform tasks in parallel)</a:t>
            </a:r>
          </a:p>
          <a:p>
            <a:pPr lvl="1"/>
            <a:r>
              <a:rPr lang="en-US"/>
              <a:t>Substitution of activities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9040F-C560-4439-A8EC-C5BA43071DB7}" type="slidenum">
              <a:rPr lang="en-US"/>
              <a:pPr/>
              <a:t>120</a:t>
            </a:fld>
            <a:endParaRPr lang="en-US"/>
          </a:p>
        </p:txBody>
      </p:sp>
      <p:sp>
        <p:nvSpPr>
          <p:cNvPr id="352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Reducing Project Duration</a:t>
            </a:r>
          </a:p>
        </p:txBody>
      </p:sp>
    </p:spTree>
  </p:cSld>
  <p:clrMapOvr>
    <a:masterClrMapping/>
  </p:clrMapOvr>
  <p:transition/>
</p:sld>
</file>

<file path=ppt/slides/slide1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Shorten the overall duration of the project</a:t>
            </a:r>
          </a:p>
          <a:p>
            <a:pPr>
              <a:lnSpc>
                <a:spcPct val="90000"/>
              </a:lnSpc>
            </a:pPr>
            <a:r>
              <a:rPr lang="en-US" sz="2800"/>
              <a:t>Crashing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Looks at cost and schedule tradeoffs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Gain greatest compression with least cost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Add resources to critical path tasks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Limit or reduce requirements (scope)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Changing the sequence of tasks</a:t>
            </a:r>
          </a:p>
          <a:p>
            <a:pPr>
              <a:lnSpc>
                <a:spcPct val="90000"/>
              </a:lnSpc>
            </a:pPr>
            <a:r>
              <a:rPr lang="en-US" sz="2800"/>
              <a:t>Fast Tracking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Overlapping of phases, activities or tasks that would otherwise be sequential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Involves some risk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May cause rework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A5510E-8EEE-41CC-A274-98AFC2258A23}" type="slidenum">
              <a:rPr lang="en-US"/>
              <a:pPr/>
              <a:t>121</a:t>
            </a:fld>
            <a:endParaRPr lang="en-US"/>
          </a:p>
        </p:txBody>
      </p:sp>
      <p:sp>
        <p:nvSpPr>
          <p:cNvPr id="376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Compression Techniques</a:t>
            </a:r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307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Project ROI Analysis</a:t>
            </a:r>
          </a:p>
          <a:p>
            <a:r>
              <a:rPr lang="en-US"/>
              <a:t>Statement of Work (SOW)</a:t>
            </a:r>
          </a:p>
          <a:p>
            <a:r>
              <a:rPr lang="en-US"/>
              <a:t>Project Charter</a:t>
            </a:r>
          </a:p>
          <a:p>
            <a:r>
              <a:rPr lang="en-US"/>
              <a:t>Software Project Management Plan (SPMP)</a:t>
            </a:r>
          </a:p>
          <a:p>
            <a:r>
              <a:rPr lang="en-US"/>
              <a:t>Budget</a:t>
            </a:r>
          </a:p>
          <a:p>
            <a:r>
              <a:rPr lang="en-US"/>
              <a:t>Responsibility Assignment Matrix (RAM)</a:t>
            </a:r>
          </a:p>
          <a:p>
            <a:r>
              <a:rPr lang="en-US"/>
              <a:t>Risk Management Plan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4A9A11-6B0A-4701-AF83-7D0C4118271A}" type="slidenum">
              <a:rPr lang="en-US"/>
              <a:pPr/>
              <a:t>13</a:t>
            </a:fld>
            <a:endParaRPr lang="en-US"/>
          </a:p>
        </p:txBody>
      </p:sp>
      <p:sp>
        <p:nvSpPr>
          <p:cNvPr id="48230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</a:t>
            </a:r>
            <a:r>
              <a:rPr lang="en-US" dirty="0" smtClean="0"/>
              <a:t>Documents (cont.)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2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23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23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23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23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23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23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2307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33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1329"/>
            <a:ext cx="4572000" cy="4386072"/>
          </a:xfrm>
        </p:spPr>
        <p:txBody>
          <a:bodyPr/>
          <a:lstStyle/>
          <a:p>
            <a:r>
              <a:rPr lang="en-US" sz="2400" dirty="0"/>
              <a:t>Statement of Need</a:t>
            </a:r>
          </a:p>
          <a:p>
            <a:r>
              <a:rPr lang="en-US" sz="2400" dirty="0"/>
              <a:t>System Interface Specification</a:t>
            </a:r>
          </a:p>
          <a:p>
            <a:r>
              <a:rPr lang="en-US" sz="2400" dirty="0"/>
              <a:t>Software Requirements Specification</a:t>
            </a:r>
          </a:p>
          <a:p>
            <a:r>
              <a:rPr lang="en-US" sz="2400" dirty="0"/>
              <a:t>Software Design Specification</a:t>
            </a:r>
          </a:p>
          <a:p>
            <a:r>
              <a:rPr lang="en-US" sz="2400" dirty="0"/>
              <a:t>Software Validation &amp; Verification Plan</a:t>
            </a:r>
          </a:p>
          <a:p>
            <a:r>
              <a:rPr lang="en-US" sz="2400" dirty="0"/>
              <a:t>User Documentation</a:t>
            </a:r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89DE1-0B03-4884-B8E7-7A186E7B401B}" type="slidenum">
              <a:rPr lang="en-US"/>
              <a:pPr/>
              <a:t>14</a:t>
            </a:fld>
            <a:endParaRPr lang="en-US"/>
          </a:p>
        </p:txBody>
      </p:sp>
      <p:sp>
        <p:nvSpPr>
          <p:cNvPr id="483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Product Documents</a:t>
            </a:r>
          </a:p>
        </p:txBody>
      </p:sp>
      <p:sp>
        <p:nvSpPr>
          <p:cNvPr id="483332" name="Rectangle 4"/>
          <p:cNvSpPr>
            <a:spLocks noGrp="1" noChangeArrowheads="1"/>
          </p:cNvSpPr>
          <p:nvPr>
            <p:ph sz="half" idx="4294967295"/>
          </p:nvPr>
        </p:nvSpPr>
        <p:spPr>
          <a:xfrm>
            <a:off x="5105400" y="1481138"/>
            <a:ext cx="4038600" cy="4525962"/>
          </a:xfrm>
        </p:spPr>
        <p:txBody>
          <a:bodyPr/>
          <a:lstStyle/>
          <a:p>
            <a:r>
              <a:rPr lang="en-US" dirty="0"/>
              <a:t>Support Plan</a:t>
            </a:r>
          </a:p>
          <a:p>
            <a:r>
              <a:rPr lang="en-US" dirty="0"/>
              <a:t>Maintenance Documentation</a:t>
            </a:r>
          </a:p>
        </p:txBody>
      </p:sp>
      <p:sp>
        <p:nvSpPr>
          <p:cNvPr id="483333" name="AutoShape 5"/>
          <p:cNvSpPr>
            <a:spLocks noChangeArrowheads="1"/>
          </p:cNvSpPr>
          <p:nvPr/>
        </p:nvSpPr>
        <p:spPr bwMode="auto">
          <a:xfrm>
            <a:off x="3810000" y="3733800"/>
            <a:ext cx="1524000" cy="1905000"/>
          </a:xfrm>
          <a:prstGeom prst="cube">
            <a:avLst>
              <a:gd name="adj" fmla="val 2500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3334" name="AutoShape 6"/>
          <p:cNvSpPr>
            <a:spLocks noChangeArrowheads="1"/>
          </p:cNvSpPr>
          <p:nvPr/>
        </p:nvSpPr>
        <p:spPr bwMode="auto">
          <a:xfrm>
            <a:off x="1981200" y="5638800"/>
            <a:ext cx="1143000" cy="990600"/>
          </a:xfrm>
          <a:prstGeom prst="cube">
            <a:avLst>
              <a:gd name="adj" fmla="val 25000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33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33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3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3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3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3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3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3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3331" grpId="0" build="p" autoUpdateAnimBg="0"/>
      <p:bldP spid="483332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2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Software Project Management Plan (SPMP)</a:t>
            </a:r>
          </a:p>
          <a:p>
            <a:r>
              <a:rPr lang="en-US" dirty="0"/>
              <a:t>Some consider it the most important document in the project (along with SRS)</a:t>
            </a:r>
          </a:p>
          <a:p>
            <a:pPr lvl="1"/>
            <a:r>
              <a:rPr lang="en-US" dirty="0"/>
              <a:t>Can be seen as an aggregation of other core documents</a:t>
            </a:r>
          </a:p>
          <a:p>
            <a:r>
              <a:rPr lang="en-US" dirty="0"/>
              <a:t>Evolves over time as pieces come </a:t>
            </a:r>
            <a:r>
              <a:rPr lang="en-US" dirty="0" smtClean="0"/>
              <a:t>together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B0906-2A13-4409-8500-02F3AC941DC9}" type="slidenum">
              <a:rPr lang="en-US"/>
              <a:pPr/>
              <a:t>15</a:t>
            </a:fld>
            <a:endParaRPr lang="en-US"/>
          </a:p>
        </p:txBody>
      </p:sp>
      <p:sp>
        <p:nvSpPr>
          <p:cNvPr id="308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Software Development Plan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0D924-75AA-43E3-B234-7ACA90E11555}" type="slidenum">
              <a:rPr lang="en-US"/>
              <a:pPr/>
              <a:t>16</a:t>
            </a:fld>
            <a:endParaRPr lang="en-US"/>
          </a:p>
        </p:txBody>
      </p:sp>
      <p:sp>
        <p:nvSpPr>
          <p:cNvPr id="412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Plans Evolve Over Time</a:t>
            </a:r>
          </a:p>
        </p:txBody>
      </p:sp>
      <p:graphicFrame>
        <p:nvGraphicFramePr>
          <p:cNvPr id="489472" name="Object 0"/>
          <p:cNvGraphicFramePr>
            <a:graphicFrameLocks noChangeAspect="1"/>
          </p:cNvGraphicFramePr>
          <p:nvPr/>
        </p:nvGraphicFramePr>
        <p:xfrm>
          <a:off x="1066800" y="2057400"/>
          <a:ext cx="7075488" cy="3316288"/>
        </p:xfrm>
        <a:graphic>
          <a:graphicData uri="http://schemas.openxmlformats.org/presentationml/2006/ole">
            <p:oleObj spid="_x0000_s2050" name="Bitmap Image" r:id="rId4" imgW="6380952" imgH="2991268" progId="PBrush">
              <p:embed/>
            </p:oleObj>
          </a:graphicData>
        </a:graphic>
      </p:graphicFrame>
      <p:sp>
        <p:nvSpPr>
          <p:cNvPr id="412678" name="Text Box 6"/>
          <p:cNvSpPr txBox="1">
            <a:spLocks noChangeArrowheads="1"/>
          </p:cNvSpPr>
          <p:nvPr/>
        </p:nvSpPr>
        <p:spPr bwMode="auto">
          <a:xfrm>
            <a:off x="4953000" y="5638800"/>
            <a:ext cx="3352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en-US" sz="1000"/>
              <a:t>NASA’s “Manager’s Handbook for Software Development”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6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Fundamental Sections</a:t>
            </a:r>
          </a:p>
          <a:p>
            <a:pPr lvl="1"/>
            <a:r>
              <a:rPr lang="en-US" dirty="0"/>
              <a:t>Project overview</a:t>
            </a:r>
          </a:p>
          <a:p>
            <a:pPr lvl="1"/>
            <a:r>
              <a:rPr lang="en-US" dirty="0"/>
              <a:t>Deliverables</a:t>
            </a:r>
          </a:p>
          <a:p>
            <a:pPr lvl="1"/>
            <a:r>
              <a:rPr lang="en-US" dirty="0"/>
              <a:t>Project organization</a:t>
            </a:r>
          </a:p>
          <a:p>
            <a:pPr lvl="1"/>
            <a:r>
              <a:rPr lang="en-US" dirty="0"/>
              <a:t>Managerial processes</a:t>
            </a:r>
          </a:p>
          <a:p>
            <a:pPr lvl="1"/>
            <a:r>
              <a:rPr lang="en-US" dirty="0"/>
              <a:t>Technical processes</a:t>
            </a:r>
          </a:p>
          <a:p>
            <a:pPr lvl="1"/>
            <a:r>
              <a:rPr lang="en-US" dirty="0"/>
              <a:t>Budget</a:t>
            </a:r>
          </a:p>
          <a:p>
            <a:pPr lvl="1"/>
            <a:r>
              <a:rPr lang="en-US" dirty="0" smtClean="0"/>
              <a:t>Schedule</a:t>
            </a:r>
          </a:p>
          <a:p>
            <a:r>
              <a:rPr lang="fr-FR" dirty="0" err="1" smtClean="0"/>
              <a:t>Example</a:t>
            </a:r>
            <a:r>
              <a:rPr lang="fr-FR" dirty="0" smtClean="0"/>
              <a:t>: </a:t>
            </a:r>
            <a:r>
              <a:rPr lang="fr-FR" dirty="0" smtClean="0">
                <a:hlinkClick r:id="rId3" action="ppaction://hlinkfile"/>
              </a:rPr>
              <a:t>ACID </a:t>
            </a:r>
            <a:r>
              <a:rPr lang="fr-FR" dirty="0" err="1" smtClean="0">
                <a:hlinkClick r:id="rId3" action="ppaction://hlinkfile"/>
              </a:rPr>
              <a:t>project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492AA1-37A1-4825-808E-38A801A34984}" type="slidenum">
              <a:rPr lang="en-US"/>
              <a:pPr/>
              <a:t>17</a:t>
            </a:fld>
            <a:endParaRPr lang="en-US"/>
          </a:p>
        </p:txBody>
      </p:sp>
      <p:sp>
        <p:nvSpPr>
          <p:cNvPr id="452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SDP / SPMP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Process</a:t>
            </a:r>
            <a:r>
              <a:rPr lang="fr-FR" dirty="0" smtClean="0"/>
              <a:t> Planning</a:t>
            </a:r>
            <a:endParaRPr lang="en-US" dirty="0"/>
          </a:p>
        </p:txBody>
      </p:sp>
      <p:sp>
        <p:nvSpPr>
          <p:cNvPr id="88066" name="AutoShape 2" descr="graphics/03fig01.gif"/>
          <p:cNvSpPr>
            <a:spLocks noChangeAspect="1" noChangeArrowheads="1"/>
          </p:cNvSpPr>
          <p:nvPr/>
        </p:nvSpPr>
        <p:spPr bwMode="auto">
          <a:xfrm>
            <a:off x="155575" y="-1066800"/>
            <a:ext cx="4762500" cy="22288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068" name="AutoShape 4" descr="graphics/03fig01.gif"/>
          <p:cNvSpPr>
            <a:spLocks noChangeAspect="1" noChangeArrowheads="1"/>
          </p:cNvSpPr>
          <p:nvPr/>
        </p:nvSpPr>
        <p:spPr bwMode="auto">
          <a:xfrm>
            <a:off x="155575" y="-1066800"/>
            <a:ext cx="4762500" cy="22288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806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600200"/>
            <a:ext cx="8303846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Brainstorm potential risks</a:t>
            </a:r>
          </a:p>
          <a:p>
            <a:r>
              <a:rPr lang="en-US" dirty="0" smtClean="0"/>
              <a:t>Estimate the impact of each risk</a:t>
            </a:r>
          </a:p>
          <a:p>
            <a:pPr lvl="1"/>
            <a:r>
              <a:rPr lang="en-US" dirty="0" smtClean="0"/>
              <a:t>a rough estimate of the probability that the risk will occur</a:t>
            </a:r>
          </a:p>
          <a:p>
            <a:pPr lvl="1"/>
            <a:r>
              <a:rPr lang="en-US" dirty="0" smtClean="0"/>
              <a:t>the potential impact of that risk on the project if it does eventually materialize</a:t>
            </a:r>
          </a:p>
          <a:p>
            <a:r>
              <a:rPr lang="en-US" dirty="0" smtClean="0"/>
              <a:t>Make a mitigation plan</a:t>
            </a:r>
          </a:p>
          <a:p>
            <a:pPr lvl="1"/>
            <a:r>
              <a:rPr lang="en-US" dirty="0" smtClean="0"/>
              <a:t>Alter the project plan</a:t>
            </a:r>
          </a:p>
          <a:p>
            <a:pPr lvl="1"/>
            <a:r>
              <a:rPr lang="en-US" dirty="0" smtClean="0"/>
              <a:t>Add additional tasks</a:t>
            </a:r>
          </a:p>
          <a:p>
            <a:pPr lvl="1"/>
            <a:r>
              <a:rPr lang="en-US" dirty="0" smtClean="0"/>
              <a:t>Plan for risks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Risk</a:t>
            </a:r>
            <a:r>
              <a:rPr lang="fr-FR" dirty="0" smtClean="0"/>
              <a:t> Management Plan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Software Project Planning</a:t>
            </a:r>
          </a:p>
          <a:p>
            <a:r>
              <a:rPr lang="fr-FR" dirty="0" smtClean="0"/>
              <a:t>Software Project Estimation</a:t>
            </a:r>
          </a:p>
          <a:p>
            <a:r>
              <a:rPr lang="fr-FR" dirty="0" smtClean="0"/>
              <a:t>Software Project </a:t>
            </a:r>
            <a:r>
              <a:rPr lang="fr-FR" dirty="0" err="1" smtClean="0"/>
              <a:t>Scheduling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7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Often a section of SPMP</a:t>
            </a:r>
          </a:p>
          <a:p>
            <a:r>
              <a:rPr lang="en-US"/>
              <a:t>Describes information flow to all parties</a:t>
            </a:r>
          </a:p>
          <a:p>
            <a:pPr lvl="1"/>
            <a:r>
              <a:rPr lang="en-US"/>
              <a:t>Gathering and distributing information</a:t>
            </a:r>
          </a:p>
          <a:p>
            <a:r>
              <a:rPr lang="en-US"/>
              <a:t>Status meetings</a:t>
            </a:r>
          </a:p>
          <a:p>
            <a:pPr lvl="1"/>
            <a:r>
              <a:rPr lang="en-US"/>
              <a:t>Monthly, Weekly, Daily?</a:t>
            </a:r>
          </a:p>
          <a:p>
            <a:pPr lvl="1"/>
            <a:r>
              <a:rPr lang="en-US"/>
              <a:t>Status reports are vital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CEA8C-15C0-4329-8070-43BCFFEA34B7}" type="slidenum">
              <a:rPr lang="en-US"/>
              <a:pPr/>
              <a:t>20</a:t>
            </a:fld>
            <a:endParaRPr lang="en-US"/>
          </a:p>
        </p:txBody>
      </p:sp>
      <p:sp>
        <p:nvSpPr>
          <p:cNvPr id="4577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Communications Management Plan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1. Identify “what” needs to be done</a:t>
            </a:r>
          </a:p>
          <a:p>
            <a:pPr lvl="1"/>
            <a:r>
              <a:rPr lang="en-US" sz="2400"/>
              <a:t>Work Breakdown Structure (WBS)</a:t>
            </a:r>
          </a:p>
          <a:p>
            <a:r>
              <a:rPr lang="en-US" sz="2800"/>
              <a:t>2. Identify “how much” (the size)</a:t>
            </a:r>
          </a:p>
          <a:p>
            <a:pPr lvl="1"/>
            <a:r>
              <a:rPr lang="en-US" sz="2400"/>
              <a:t>Size estimation techniques</a:t>
            </a:r>
          </a:p>
          <a:p>
            <a:r>
              <a:rPr lang="en-US" sz="2800"/>
              <a:t>3. Identify the dependency between tasks</a:t>
            </a:r>
          </a:p>
          <a:p>
            <a:pPr lvl="1"/>
            <a:r>
              <a:rPr lang="en-US" sz="2400"/>
              <a:t>Dependency graph, network diagram</a:t>
            </a:r>
          </a:p>
          <a:p>
            <a:r>
              <a:rPr lang="en-US" sz="2800"/>
              <a:t>4. Estimate total duration of the work to be done</a:t>
            </a:r>
          </a:p>
          <a:p>
            <a:pPr lvl="1"/>
            <a:r>
              <a:rPr lang="en-US" sz="2400"/>
              <a:t>The actual schedule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AE80B4-A28A-4E3A-9591-1BB1C50C8DB8}" type="slidenum">
              <a:rPr lang="en-US"/>
              <a:pPr/>
              <a:t>21</a:t>
            </a:fld>
            <a:endParaRPr lang="en-US"/>
          </a:p>
        </p:txBody>
      </p:sp>
      <p:sp>
        <p:nvSpPr>
          <p:cNvPr id="409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How To Schedule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03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How did you feel when I asked</a:t>
            </a:r>
          </a:p>
          <a:p>
            <a:pPr lvl="1"/>
            <a:r>
              <a:rPr lang="en-US"/>
              <a:t>“How long will your project take?”</a:t>
            </a:r>
          </a:p>
          <a:p>
            <a:r>
              <a:rPr lang="en-US"/>
              <a:t>Not an easy answer to give right?</a:t>
            </a:r>
          </a:p>
          <a:p>
            <a:r>
              <a:rPr lang="en-US"/>
              <a:t>At least not if I were are real customer on a real project</a:t>
            </a:r>
          </a:p>
          <a:p>
            <a:r>
              <a:rPr lang="en-US"/>
              <a:t>How can you manage that issue?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28DDD-DC51-4281-986E-4C725BEF39B1}" type="slidenum">
              <a:rPr lang="en-US"/>
              <a:pPr/>
              <a:t>22</a:t>
            </a:fld>
            <a:endParaRPr lang="en-US"/>
          </a:p>
        </p:txBody>
      </p:sp>
      <p:sp>
        <p:nvSpPr>
          <p:cNvPr id="471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WBS &amp; Estimation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1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43" grpId="0" build="p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You need to decompose your project into manageable chunks</a:t>
            </a:r>
          </a:p>
          <a:p>
            <a:r>
              <a:rPr lang="en-US" sz="2800"/>
              <a:t>ALL projects need this step</a:t>
            </a:r>
          </a:p>
          <a:p>
            <a:r>
              <a:rPr lang="en-US" sz="2800"/>
              <a:t>Divide &amp; Conquer</a:t>
            </a:r>
          </a:p>
          <a:p>
            <a:r>
              <a:rPr lang="en-US" sz="2800"/>
              <a:t>Two main causes of project failure</a:t>
            </a:r>
          </a:p>
          <a:p>
            <a:pPr lvl="1"/>
            <a:r>
              <a:rPr lang="en-US" sz="2400"/>
              <a:t>Forgetting something critical</a:t>
            </a:r>
          </a:p>
          <a:p>
            <a:pPr lvl="1"/>
            <a:r>
              <a:rPr lang="en-US" sz="2400"/>
              <a:t>Ballpark estimates become targets</a:t>
            </a:r>
          </a:p>
          <a:p>
            <a:r>
              <a:rPr lang="en-US" sz="2800"/>
              <a:t>How does partitioning help this?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90CCD-BA3C-490B-9FF7-EA916DD9218E}" type="slidenum">
              <a:rPr lang="en-US"/>
              <a:pPr/>
              <a:t>23</a:t>
            </a:fld>
            <a:endParaRPr lang="en-US"/>
          </a:p>
        </p:txBody>
      </p:sp>
      <p:sp>
        <p:nvSpPr>
          <p:cNvPr id="302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Partitioning Your Project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2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20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2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20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20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20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20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2083" grpId="0" build="p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923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447800"/>
            <a:ext cx="7772400" cy="4343400"/>
          </a:xfrm>
        </p:spPr>
        <p:txBody>
          <a:bodyPr/>
          <a:lstStyle/>
          <a:p>
            <a:r>
              <a:rPr lang="en-US" sz="2800"/>
              <a:t>A Project: functions, activities, tasks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BFACE-5373-454E-8AD7-33404E7C8813}" type="slidenum">
              <a:rPr lang="en-US"/>
              <a:pPr/>
              <a:t>24</a:t>
            </a:fld>
            <a:endParaRPr lang="en-US"/>
          </a:p>
        </p:txBody>
      </p:sp>
      <p:sp>
        <p:nvSpPr>
          <p:cNvPr id="479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Project Elements</a:t>
            </a:r>
          </a:p>
        </p:txBody>
      </p:sp>
      <p:graphicFrame>
        <p:nvGraphicFramePr>
          <p:cNvPr id="479237" name="Object 5"/>
          <p:cNvGraphicFramePr>
            <a:graphicFrameLocks noChangeAspect="1"/>
          </p:cNvGraphicFramePr>
          <p:nvPr/>
        </p:nvGraphicFramePr>
        <p:xfrm>
          <a:off x="685800" y="2057400"/>
          <a:ext cx="7840663" cy="4195763"/>
        </p:xfrm>
        <a:graphic>
          <a:graphicData uri="http://schemas.openxmlformats.org/presentationml/2006/ole">
            <p:oleObj spid="_x0000_s46082" name="Bitmap Image" r:id="rId4" imgW="6620799" imgH="3543795" progId="PBrush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/>
              <a:t>Hierarchical list of project’s work activities</a:t>
            </a:r>
          </a:p>
          <a:p>
            <a:pPr>
              <a:lnSpc>
                <a:spcPct val="90000"/>
              </a:lnSpc>
            </a:pPr>
            <a:r>
              <a:rPr lang="en-US" sz="2800"/>
              <a:t>2 Formats 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Outline (indented format)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Graphical Tree (Organizational Chart)</a:t>
            </a:r>
          </a:p>
          <a:p>
            <a:pPr>
              <a:lnSpc>
                <a:spcPct val="90000"/>
              </a:lnSpc>
            </a:pPr>
            <a:r>
              <a:rPr lang="en-US" sz="2800"/>
              <a:t>Uses a decimal numbering system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Ex: 3.1.5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0 is typically top level</a:t>
            </a:r>
          </a:p>
          <a:p>
            <a:pPr>
              <a:lnSpc>
                <a:spcPct val="90000"/>
              </a:lnSpc>
            </a:pPr>
            <a:r>
              <a:rPr lang="en-US" sz="2800"/>
              <a:t>Includes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Development, Mgmt., and project support tasks</a:t>
            </a:r>
          </a:p>
          <a:p>
            <a:pPr>
              <a:lnSpc>
                <a:spcPct val="90000"/>
              </a:lnSpc>
            </a:pPr>
            <a:r>
              <a:rPr lang="en-US" sz="2800"/>
              <a:t>Shows “is contained in” relationships</a:t>
            </a:r>
          </a:p>
          <a:p>
            <a:pPr>
              <a:lnSpc>
                <a:spcPct val="90000"/>
              </a:lnSpc>
            </a:pPr>
            <a:r>
              <a:rPr lang="en-US" sz="2800"/>
              <a:t>Does not show dependencies or durations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07CF9-9826-4C08-BACE-A8BF38F5BD07}" type="slidenum">
              <a:rPr lang="en-US"/>
              <a:pPr/>
              <a:t>25</a:t>
            </a:fld>
            <a:endParaRPr lang="en-US"/>
          </a:p>
        </p:txBody>
      </p:sp>
      <p:sp>
        <p:nvSpPr>
          <p:cNvPr id="2867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200"/>
              <a:t>Work Breakdown Structure: WBS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2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23" grpId="0" build="p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Contract WBS (CWBS)</a:t>
            </a:r>
          </a:p>
          <a:p>
            <a:pPr lvl="1"/>
            <a:r>
              <a:rPr lang="en-US"/>
              <a:t>First 2 or 3 levels</a:t>
            </a:r>
          </a:p>
          <a:p>
            <a:pPr lvl="1"/>
            <a:r>
              <a:rPr lang="en-US"/>
              <a:t>High-level tracking</a:t>
            </a:r>
          </a:p>
          <a:p>
            <a:r>
              <a:rPr lang="en-US"/>
              <a:t>Project WBS (PWBS)</a:t>
            </a:r>
          </a:p>
          <a:p>
            <a:pPr lvl="1"/>
            <a:r>
              <a:rPr lang="en-US"/>
              <a:t>Defined by PM and team members</a:t>
            </a:r>
          </a:p>
          <a:p>
            <a:pPr lvl="1"/>
            <a:r>
              <a:rPr lang="en-US"/>
              <a:t>Tasks tied to deliverables</a:t>
            </a:r>
          </a:p>
          <a:p>
            <a:pPr lvl="1"/>
            <a:r>
              <a:rPr lang="en-US"/>
              <a:t>Lowest level tracking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46891D-5F7D-4EE7-87F0-C249BC2FC099}" type="slidenum">
              <a:rPr lang="en-US"/>
              <a:pPr/>
              <a:t>26</a:t>
            </a:fld>
            <a:endParaRPr lang="en-US"/>
          </a:p>
        </p:txBody>
      </p:sp>
      <p:sp>
        <p:nvSpPr>
          <p:cNvPr id="492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WBS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2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800"/>
              <a:t>Up to six levels (3-6 usually) such as</a:t>
            </a:r>
          </a:p>
          <a:p>
            <a:pPr>
              <a:lnSpc>
                <a:spcPct val="90000"/>
              </a:lnSpc>
            </a:pPr>
            <a:endParaRPr lang="en-US" sz="2800"/>
          </a:p>
          <a:p>
            <a:pPr>
              <a:lnSpc>
                <a:spcPct val="90000"/>
              </a:lnSpc>
            </a:pPr>
            <a:endParaRPr lang="en-US" sz="2800"/>
          </a:p>
          <a:p>
            <a:pPr>
              <a:lnSpc>
                <a:spcPct val="90000"/>
              </a:lnSpc>
            </a:pPr>
            <a:endParaRPr lang="en-US" sz="2800"/>
          </a:p>
          <a:p>
            <a:pPr>
              <a:lnSpc>
                <a:spcPct val="90000"/>
              </a:lnSpc>
            </a:pPr>
            <a:endParaRPr lang="en-US" sz="2800"/>
          </a:p>
          <a:p>
            <a:pPr>
              <a:lnSpc>
                <a:spcPct val="90000"/>
              </a:lnSpc>
            </a:pPr>
            <a:r>
              <a:rPr lang="en-US" sz="2800"/>
              <a:t>Upper 3 can be used by customer for reporting (if part of RFP/RFQ)</a:t>
            </a:r>
          </a:p>
          <a:p>
            <a:pPr>
              <a:lnSpc>
                <a:spcPct val="90000"/>
              </a:lnSpc>
            </a:pPr>
            <a:r>
              <a:rPr lang="en-US" sz="2800"/>
              <a:t>Different level can be applied to different uses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Ex: Level 1: authorizations; 2: budgets; 3: schedules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004FB-7671-4FAF-9D2F-A809B58F86C7}" type="slidenum">
              <a:rPr lang="en-US"/>
              <a:pPr/>
              <a:t>27</a:t>
            </a:fld>
            <a:endParaRPr lang="en-US"/>
          </a:p>
        </p:txBody>
      </p:sp>
      <p:sp>
        <p:nvSpPr>
          <p:cNvPr id="337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 Full WBS Structure</a:t>
            </a:r>
          </a:p>
        </p:txBody>
      </p:sp>
      <p:graphicFrame>
        <p:nvGraphicFramePr>
          <p:cNvPr id="337924" name="Object 4"/>
          <p:cNvGraphicFramePr>
            <a:graphicFrameLocks noChangeAspect="1"/>
          </p:cNvGraphicFramePr>
          <p:nvPr/>
        </p:nvGraphicFramePr>
        <p:xfrm>
          <a:off x="1447800" y="2286000"/>
          <a:ext cx="6705600" cy="1884363"/>
        </p:xfrm>
        <a:graphic>
          <a:graphicData uri="http://schemas.openxmlformats.org/presentationml/2006/ole">
            <p:oleObj spid="_x0000_s47106" name="Bitmap Image" r:id="rId4" imgW="4238095" imgH="1190476" progId="PBrush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0035A-0AE5-4DF5-9752-94AC368D1660}" type="slidenum">
              <a:rPr lang="en-US"/>
              <a:pPr/>
              <a:t>28</a:t>
            </a:fld>
            <a:endParaRPr lang="en-US"/>
          </a:p>
        </p:txBody>
      </p:sp>
      <p:sp>
        <p:nvSpPr>
          <p:cNvPr id="352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WBS Chart Example</a:t>
            </a:r>
          </a:p>
        </p:txBody>
      </p:sp>
      <p:graphicFrame>
        <p:nvGraphicFramePr>
          <p:cNvPr id="352261" name="Object 5"/>
          <p:cNvGraphicFramePr>
            <a:graphicFrameLocks noChangeAspect="1"/>
          </p:cNvGraphicFramePr>
          <p:nvPr/>
        </p:nvGraphicFramePr>
        <p:xfrm>
          <a:off x="457200" y="1524000"/>
          <a:ext cx="8001000" cy="4073525"/>
        </p:xfrm>
        <a:graphic>
          <a:graphicData uri="http://schemas.openxmlformats.org/presentationml/2006/ole">
            <p:oleObj spid="_x0000_s48130" name="Bitmap Image" r:id="rId4" imgW="6400000" imgH="3258005" progId="PBrush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06C188-E2FA-4308-8EE5-C7485573E31A}" type="slidenum">
              <a:rPr lang="en-US"/>
              <a:pPr/>
              <a:t>29</a:t>
            </a:fld>
            <a:endParaRPr lang="en-US"/>
          </a:p>
        </p:txBody>
      </p:sp>
      <p:sp>
        <p:nvSpPr>
          <p:cNvPr id="353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WBS Outline Example</a:t>
            </a:r>
          </a:p>
        </p:txBody>
      </p:sp>
      <p:sp>
        <p:nvSpPr>
          <p:cNvPr id="353284" name="Rectangle 4"/>
          <p:cNvSpPr>
            <a:spLocks noChangeArrowheads="1"/>
          </p:cNvSpPr>
          <p:nvPr/>
        </p:nvSpPr>
        <p:spPr bwMode="auto">
          <a:xfrm>
            <a:off x="1219200" y="1600200"/>
            <a:ext cx="6934200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US" sz="2000">
                <a:cs typeface="Times New Roman" charset="0"/>
              </a:rPr>
              <a:t>0.0 Retail Web Site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sz="2000">
                <a:cs typeface="Times New Roman" charset="0"/>
              </a:rPr>
              <a:t>1.0 Project Management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sz="2000">
                <a:cs typeface="Times New Roman" charset="0"/>
              </a:rPr>
              <a:t>2.0 Requirements Gathering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sz="2000">
                <a:cs typeface="Times New Roman" charset="0"/>
              </a:rPr>
              <a:t>3.0 Analysis &amp; Design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sz="2000">
                <a:cs typeface="Times New Roman" charset="0"/>
              </a:rPr>
              <a:t>4.0 Site Software Development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sz="2000">
                <a:cs typeface="Times New Roman" charset="0"/>
              </a:rPr>
              <a:t>	4.1 HTML Design and Creation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sz="2000">
                <a:cs typeface="Times New Roman" charset="0"/>
              </a:rPr>
              <a:t>	4.2 Backend Software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sz="2000">
                <a:cs typeface="Times New Roman" charset="0"/>
              </a:rPr>
              <a:t>		4.2.1 Database Implementation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sz="2000">
                <a:cs typeface="Times New Roman" charset="0"/>
              </a:rPr>
              <a:t>		4.2.2 Middleware Development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sz="2000">
                <a:cs typeface="Times New Roman" charset="0"/>
              </a:rPr>
              <a:t>		4.2.3 Security Subsystems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sz="2000">
                <a:cs typeface="Times New Roman" charset="0"/>
              </a:rPr>
              <a:t>		4.2.4 Catalog Engine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sz="2000">
                <a:cs typeface="Times New Roman" charset="0"/>
              </a:rPr>
              <a:t>		4.2.5 Transaction Processing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sz="2000">
                <a:cs typeface="Times New Roman" charset="0"/>
              </a:rPr>
              <a:t>	4.3 Graphics and Interface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sz="2000">
                <a:cs typeface="Times New Roman" charset="0"/>
              </a:rPr>
              <a:t>	4.4 Content Creation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lang="en-US" sz="2000">
                <a:cs typeface="Times New Roman" charset="0"/>
              </a:rPr>
              <a:t>5.0 Testing and Production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endParaRPr lang="en-US" sz="200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1447800"/>
            <a:ext cx="71628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Software Project Planning</a:t>
            </a:r>
          </a:p>
          <a:p>
            <a:r>
              <a:rPr lang="fr-FR" dirty="0" smtClean="0"/>
              <a:t>Software Project Estimation</a:t>
            </a:r>
          </a:p>
          <a:p>
            <a:r>
              <a:rPr lang="fr-FR" dirty="0" smtClean="0"/>
              <a:t>Software Project </a:t>
            </a:r>
            <a:r>
              <a:rPr lang="fr-FR" dirty="0" err="1" smtClean="0"/>
              <a:t>Scheduling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3043" name="Rectangle 1027"/>
          <p:cNvSpPr>
            <a:spLocks noGrp="1" noChangeArrowheads="1"/>
          </p:cNvSpPr>
          <p:nvPr>
            <p:ph idx="1"/>
          </p:nvPr>
        </p:nvSpPr>
        <p:spPr>
          <a:xfrm>
            <a:off x="685800" y="1600200"/>
            <a:ext cx="7772400" cy="4343400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800"/>
              <a:t>Process WBS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a.k.a Activity-oriented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Ex: Requirements, Analysis, Design, Testing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Typically used by PM</a:t>
            </a:r>
          </a:p>
          <a:p>
            <a:pPr>
              <a:lnSpc>
                <a:spcPct val="90000"/>
              </a:lnSpc>
            </a:pPr>
            <a:r>
              <a:rPr lang="en-US" sz="2800"/>
              <a:t>Product WBS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a.k.a. Entity-oriented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Ex: Financial engine, Interface system, DB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Typically used by engineering manager</a:t>
            </a:r>
          </a:p>
          <a:p>
            <a:pPr>
              <a:lnSpc>
                <a:spcPct val="90000"/>
              </a:lnSpc>
            </a:pPr>
            <a:r>
              <a:rPr lang="en-US" sz="2800"/>
              <a:t>Hybrid WBS: both above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This is not unusual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Ex: Lifecycle phases at high level with component or feature-specifics within phases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Rationale: processes produce products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33E6FC-2B66-4848-8214-B5F2BF9505EB}" type="slidenum">
              <a:rPr lang="en-US"/>
              <a:pPr/>
              <a:t>30</a:t>
            </a:fld>
            <a:endParaRPr lang="en-US"/>
          </a:p>
        </p:txBody>
      </p:sp>
      <p:sp>
        <p:nvSpPr>
          <p:cNvPr id="34304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WBS Types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3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3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3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3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3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3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30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30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30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30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30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30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043" grpId="0" build="p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71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Less frequently used alternatives</a:t>
            </a:r>
          </a:p>
          <a:p>
            <a:pPr lvl="1"/>
            <a:r>
              <a:rPr lang="en-US" dirty="0"/>
              <a:t>Organizational WBS</a:t>
            </a:r>
          </a:p>
          <a:p>
            <a:pPr lvl="2"/>
            <a:r>
              <a:rPr lang="en-US" dirty="0"/>
              <a:t>Research, Product Design, Engineering, Operations</a:t>
            </a:r>
          </a:p>
          <a:p>
            <a:pPr lvl="2"/>
            <a:r>
              <a:rPr lang="en-US" dirty="0"/>
              <a:t>Can be useful for highly cross-functional projects</a:t>
            </a:r>
          </a:p>
          <a:p>
            <a:pPr lvl="1"/>
            <a:r>
              <a:rPr lang="en-US" dirty="0"/>
              <a:t>Geographical WBS</a:t>
            </a:r>
          </a:p>
          <a:p>
            <a:pPr lvl="2"/>
            <a:r>
              <a:rPr lang="en-US" dirty="0"/>
              <a:t>Can be useful with distributed teams</a:t>
            </a:r>
          </a:p>
          <a:p>
            <a:pPr lvl="2"/>
            <a:r>
              <a:rPr lang="en-US" dirty="0"/>
              <a:t>NYC team, San Jose team, Off-shore team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4EDEB-73C2-44EB-A7D4-5F0388B24037}" type="slidenum">
              <a:rPr lang="en-US"/>
              <a:pPr/>
              <a:t>31</a:t>
            </a:fld>
            <a:endParaRPr lang="en-US"/>
          </a:p>
        </p:txBody>
      </p:sp>
      <p:sp>
        <p:nvSpPr>
          <p:cNvPr id="477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WBS </a:t>
            </a:r>
            <a:r>
              <a:rPr lang="en-US" dirty="0" smtClean="0"/>
              <a:t>Types (cont.)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7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7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7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7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7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7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71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7187" grpId="0" build="p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736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762000" y="1765300"/>
            <a:ext cx="7772400" cy="2959100"/>
          </a:xfrm>
          <a:noFill/>
          <a:ln/>
        </p:spPr>
      </p:pic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D027F6-0CC0-44E3-8D6A-40E6F22347EB}" type="slidenum">
              <a:rPr lang="en-US"/>
              <a:pPr/>
              <a:t>32</a:t>
            </a:fld>
            <a:endParaRPr lang="en-US"/>
          </a:p>
        </p:txBody>
      </p:sp>
      <p:sp>
        <p:nvSpPr>
          <p:cNvPr id="527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Product WBS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22B02-8978-469B-9470-C5BAE626F487}" type="slidenum">
              <a:rPr lang="en-US"/>
              <a:pPr/>
              <a:t>33</a:t>
            </a:fld>
            <a:endParaRPr lang="en-US"/>
          </a:p>
        </p:txBody>
      </p:sp>
      <p:sp>
        <p:nvSpPr>
          <p:cNvPr id="529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Process WBS</a:t>
            </a:r>
          </a:p>
        </p:txBody>
      </p:sp>
      <p:pic>
        <p:nvPicPr>
          <p:cNvPr id="52941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1600200"/>
            <a:ext cx="8077200" cy="462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48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528337" y="2039357"/>
            <a:ext cx="6087325" cy="3409524"/>
          </a:xfrm>
          <a:noFill/>
          <a:ln/>
        </p:spPr>
      </p:pic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79A9F2-4C09-4186-BDB3-20732FDAE9C5}" type="slidenum">
              <a:rPr lang="en-US"/>
              <a:pPr/>
              <a:t>34</a:t>
            </a:fld>
            <a:endParaRPr lang="en-US"/>
          </a:p>
        </p:txBody>
      </p:sp>
      <p:sp>
        <p:nvSpPr>
          <p:cNvPr id="532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 WBS w/Gantt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447800"/>
            <a:ext cx="7772400" cy="43434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90000"/>
              </a:lnSpc>
            </a:pPr>
            <a:r>
              <a:rPr lang="en-US" sz="2400"/>
              <a:t>Generic term for discrete </a:t>
            </a:r>
            <a:r>
              <a:rPr lang="en-US" sz="2400" b="1"/>
              <a:t>tasks</a:t>
            </a:r>
            <a:r>
              <a:rPr lang="en-US" sz="2400"/>
              <a:t> with definable end results</a:t>
            </a:r>
          </a:p>
          <a:p>
            <a:pPr>
              <a:lnSpc>
                <a:spcPct val="90000"/>
              </a:lnSpc>
            </a:pPr>
            <a:r>
              <a:rPr lang="en-US" sz="2400"/>
              <a:t>Typically the “leaves” on the tree</a:t>
            </a:r>
          </a:p>
          <a:p>
            <a:pPr>
              <a:lnSpc>
                <a:spcPct val="90000"/>
              </a:lnSpc>
            </a:pPr>
            <a:r>
              <a:rPr lang="en-US" sz="2400"/>
              <a:t>The “one-to-two” rule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Often at: 1 or 2 persons for 1 or 2 weeks</a:t>
            </a:r>
          </a:p>
          <a:p>
            <a:pPr>
              <a:lnSpc>
                <a:spcPct val="90000"/>
              </a:lnSpc>
            </a:pPr>
            <a:r>
              <a:rPr lang="en-US" sz="2400"/>
              <a:t>Basis for monitoring and reporting progress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Can be tied to budget items (charge numbers)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Resources (personnel) assigned </a:t>
            </a:r>
          </a:p>
          <a:p>
            <a:pPr>
              <a:lnSpc>
                <a:spcPct val="90000"/>
              </a:lnSpc>
            </a:pPr>
            <a:r>
              <a:rPr lang="en-US" sz="2400"/>
              <a:t>Ideally shorter rather than longer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Longer makes in-progress estimates needed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These are more subjective than “done”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2-3 weeks maximum for software projects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1 day minimum (occasionally a half day)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Not so small as to micro-manage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9587C9-2484-401D-84AF-1F0557F1099E}" type="slidenum">
              <a:rPr lang="en-US"/>
              <a:pPr/>
              <a:t>35</a:t>
            </a:fld>
            <a:endParaRPr lang="en-US"/>
          </a:p>
        </p:txBody>
      </p:sp>
      <p:sp>
        <p:nvSpPr>
          <p:cNvPr id="339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Work Packages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9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9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9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9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9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9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9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99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99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99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99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99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997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9971" grpId="0" build="p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33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800"/>
              <a:t>PM must map activities to chosen lifecycle</a:t>
            </a:r>
          </a:p>
          <a:p>
            <a:pPr>
              <a:lnSpc>
                <a:spcPct val="90000"/>
              </a:lnSpc>
            </a:pPr>
            <a:r>
              <a:rPr lang="en-US" sz="2800"/>
              <a:t>Each lifecycle has different sets of activities</a:t>
            </a:r>
          </a:p>
          <a:p>
            <a:pPr>
              <a:lnSpc>
                <a:spcPct val="90000"/>
              </a:lnSpc>
            </a:pPr>
            <a:r>
              <a:rPr lang="en-US" sz="2800"/>
              <a:t>Integral process activities occur for all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Planning, configuration, testing</a:t>
            </a:r>
          </a:p>
          <a:p>
            <a:pPr>
              <a:lnSpc>
                <a:spcPct val="90000"/>
              </a:lnSpc>
            </a:pPr>
            <a:r>
              <a:rPr lang="en-US" sz="2800"/>
              <a:t>Operations and maintenance phases are not normally in plan  (considered post-project)</a:t>
            </a:r>
          </a:p>
          <a:p>
            <a:pPr>
              <a:lnSpc>
                <a:spcPct val="90000"/>
              </a:lnSpc>
            </a:pPr>
            <a:r>
              <a:rPr lang="en-US" sz="2800"/>
              <a:t>Some models are “straightened” for WBS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Spiral and other iterative models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Linear sequence several times</a:t>
            </a:r>
          </a:p>
          <a:p>
            <a:pPr>
              <a:lnSpc>
                <a:spcPct val="90000"/>
              </a:lnSpc>
            </a:pPr>
            <a:r>
              <a:rPr lang="en-US" sz="2800"/>
              <a:t>Deliverables of tasks vary by methodology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B3AE83-F874-428B-9260-AC0D67947A51}" type="slidenum">
              <a:rPr lang="en-US"/>
              <a:pPr/>
              <a:t>36</a:t>
            </a:fld>
            <a:endParaRPr lang="en-US"/>
          </a:p>
        </p:txBody>
      </p:sp>
      <p:sp>
        <p:nvSpPr>
          <p:cNvPr id="355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WBS &amp; Methodology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5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5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5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5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5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5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53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5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53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5331" grpId="0" build="p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Top-Down</a:t>
            </a:r>
          </a:p>
          <a:p>
            <a:pPr>
              <a:lnSpc>
                <a:spcPct val="90000"/>
              </a:lnSpc>
            </a:pPr>
            <a:r>
              <a:rPr lang="en-US"/>
              <a:t>Bottom-Up</a:t>
            </a:r>
          </a:p>
          <a:p>
            <a:pPr>
              <a:lnSpc>
                <a:spcPct val="90000"/>
              </a:lnSpc>
            </a:pPr>
            <a:r>
              <a:rPr lang="en-US"/>
              <a:t>Analogy</a:t>
            </a:r>
          </a:p>
          <a:p>
            <a:pPr>
              <a:lnSpc>
                <a:spcPct val="90000"/>
              </a:lnSpc>
            </a:pPr>
            <a:r>
              <a:rPr lang="en-US"/>
              <a:t>Rolling Wave</a:t>
            </a:r>
          </a:p>
          <a:p>
            <a:pPr lvl="1">
              <a:lnSpc>
                <a:spcPct val="90000"/>
              </a:lnSpc>
            </a:pPr>
            <a:r>
              <a:rPr lang="en-US"/>
              <a:t>1</a:t>
            </a:r>
            <a:r>
              <a:rPr lang="en-US" baseline="30000"/>
              <a:t>st</a:t>
            </a:r>
            <a:r>
              <a:rPr lang="en-US"/>
              <a:t> pass: go 1-3 levels deep</a:t>
            </a:r>
          </a:p>
          <a:p>
            <a:pPr lvl="1">
              <a:lnSpc>
                <a:spcPct val="90000"/>
              </a:lnSpc>
            </a:pPr>
            <a:r>
              <a:rPr lang="en-US"/>
              <a:t>Gather more requirements or data</a:t>
            </a:r>
          </a:p>
          <a:p>
            <a:pPr lvl="1">
              <a:lnSpc>
                <a:spcPct val="90000"/>
              </a:lnSpc>
            </a:pPr>
            <a:r>
              <a:rPr lang="en-US"/>
              <a:t>Add more detail later</a:t>
            </a:r>
          </a:p>
          <a:p>
            <a:pPr>
              <a:lnSpc>
                <a:spcPct val="90000"/>
              </a:lnSpc>
            </a:pPr>
            <a:r>
              <a:rPr lang="en-US"/>
              <a:t>Post-its on a wall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CD463-63EA-4A83-9617-A843E955549E}" type="slidenum">
              <a:rPr lang="en-US"/>
              <a:pPr/>
              <a:t>37</a:t>
            </a:fld>
            <a:endParaRPr lang="en-US"/>
          </a:p>
        </p:txBody>
      </p:sp>
      <p:sp>
        <p:nvSpPr>
          <p:cNvPr id="290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WBS Techniques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0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0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0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0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0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0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0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0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0819" grpId="0" build="p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0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Top-down</a:t>
            </a:r>
          </a:p>
          <a:p>
            <a:pPr lvl="1">
              <a:lnSpc>
                <a:spcPct val="90000"/>
              </a:lnSpc>
            </a:pPr>
            <a:r>
              <a:rPr lang="en-US"/>
              <a:t>Start at highest level</a:t>
            </a:r>
          </a:p>
          <a:p>
            <a:pPr lvl="1">
              <a:lnSpc>
                <a:spcPct val="90000"/>
              </a:lnSpc>
            </a:pPr>
            <a:r>
              <a:rPr lang="en-US"/>
              <a:t>Systematically develop increasing level of detail</a:t>
            </a:r>
          </a:p>
          <a:p>
            <a:pPr lvl="1">
              <a:lnSpc>
                <a:spcPct val="90000"/>
              </a:lnSpc>
            </a:pPr>
            <a:r>
              <a:rPr lang="en-US"/>
              <a:t>Best if</a:t>
            </a:r>
          </a:p>
          <a:p>
            <a:pPr lvl="2">
              <a:lnSpc>
                <a:spcPct val="90000"/>
              </a:lnSpc>
            </a:pPr>
            <a:r>
              <a:rPr lang="en-US"/>
              <a:t>The problem is well understood</a:t>
            </a:r>
          </a:p>
          <a:p>
            <a:pPr lvl="2">
              <a:lnSpc>
                <a:spcPct val="90000"/>
              </a:lnSpc>
            </a:pPr>
            <a:r>
              <a:rPr lang="en-US"/>
              <a:t>Technology and methodology are not new</a:t>
            </a:r>
          </a:p>
          <a:p>
            <a:pPr lvl="2">
              <a:lnSpc>
                <a:spcPct val="90000"/>
              </a:lnSpc>
            </a:pPr>
            <a:r>
              <a:rPr lang="en-US"/>
              <a:t>This is similar to an earlier project or problem</a:t>
            </a:r>
          </a:p>
          <a:p>
            <a:pPr lvl="1">
              <a:lnSpc>
                <a:spcPct val="90000"/>
              </a:lnSpc>
            </a:pPr>
            <a:r>
              <a:rPr lang="en-US"/>
              <a:t>But is also applied in majority of situations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03097-D39A-4689-9947-25039EF5B688}" type="slidenum">
              <a:rPr lang="en-US"/>
              <a:pPr/>
              <a:t>38</a:t>
            </a:fld>
            <a:endParaRPr lang="en-US"/>
          </a:p>
        </p:txBody>
      </p:sp>
      <p:sp>
        <p:nvSpPr>
          <p:cNvPr id="472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WBS Techniques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2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2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2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2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2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2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20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20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2067" grpId="0" build="p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7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Bottom-up</a:t>
            </a:r>
          </a:p>
          <a:p>
            <a:pPr lvl="1"/>
            <a:r>
              <a:rPr lang="en-US"/>
              <a:t>Start at lowest level tasks</a:t>
            </a:r>
          </a:p>
          <a:p>
            <a:pPr lvl="1"/>
            <a:r>
              <a:rPr lang="en-US"/>
              <a:t>Aggregate into summaries and higher levels</a:t>
            </a:r>
          </a:p>
          <a:p>
            <a:pPr lvl="1"/>
            <a:r>
              <a:rPr lang="en-US"/>
              <a:t>Cons</a:t>
            </a:r>
          </a:p>
          <a:p>
            <a:pPr lvl="2"/>
            <a:r>
              <a:rPr lang="en-US"/>
              <a:t>Time consuming</a:t>
            </a:r>
          </a:p>
          <a:p>
            <a:pPr lvl="2"/>
            <a:r>
              <a:rPr lang="en-US"/>
              <a:t>Needs more requirements complete</a:t>
            </a:r>
          </a:p>
          <a:p>
            <a:pPr lvl="1"/>
            <a:r>
              <a:rPr lang="en-US"/>
              <a:t>Pros</a:t>
            </a:r>
          </a:p>
          <a:p>
            <a:pPr lvl="2"/>
            <a:r>
              <a:rPr lang="en-US"/>
              <a:t>Detailed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61C302-A019-460D-887C-3E864DE80C79}" type="slidenum">
              <a:rPr lang="en-US"/>
              <a:pPr/>
              <a:t>39</a:t>
            </a:fld>
            <a:endParaRPr lang="en-US"/>
          </a:p>
        </p:txBody>
      </p:sp>
      <p:sp>
        <p:nvSpPr>
          <p:cNvPr id="500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WBS Techniques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2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What’s the difference?</a:t>
            </a:r>
          </a:p>
          <a:p>
            <a:r>
              <a:rPr lang="en-US" sz="2800"/>
              <a:t>Plan: Identify activities. No specific start and end dates.</a:t>
            </a:r>
          </a:p>
          <a:p>
            <a:r>
              <a:rPr lang="en-US" sz="2800"/>
              <a:t>Estimating: Determining the size &amp; duration of activities.</a:t>
            </a:r>
          </a:p>
          <a:p>
            <a:r>
              <a:rPr lang="en-US" sz="2800"/>
              <a:t>Schedule: Adds specific start and end dates, relationships, and resources.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807EDC-ED80-4CBB-9FCA-C8DD92C7A515}" type="slidenum">
              <a:rPr lang="en-US"/>
              <a:pPr/>
              <a:t>4</a:t>
            </a:fld>
            <a:endParaRPr lang="en-US"/>
          </a:p>
        </p:txBody>
      </p:sp>
      <p:sp>
        <p:nvSpPr>
          <p:cNvPr id="3102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Planning, Estimating, Scheduling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0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0275" grpId="0" build="p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7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Analogy</a:t>
            </a:r>
          </a:p>
          <a:p>
            <a:pPr lvl="1"/>
            <a:r>
              <a:rPr lang="en-US"/>
              <a:t>Base WBS upon that of a “similar” project</a:t>
            </a:r>
          </a:p>
          <a:p>
            <a:pPr lvl="1"/>
            <a:r>
              <a:rPr lang="en-US"/>
              <a:t>Use a template</a:t>
            </a:r>
          </a:p>
          <a:p>
            <a:pPr lvl="1"/>
            <a:r>
              <a:rPr lang="en-US"/>
              <a:t>Analogy also can be estimation basis</a:t>
            </a:r>
          </a:p>
          <a:p>
            <a:pPr lvl="1"/>
            <a:r>
              <a:rPr lang="en-US"/>
              <a:t>Pros</a:t>
            </a:r>
          </a:p>
          <a:p>
            <a:pPr lvl="2"/>
            <a:r>
              <a:rPr lang="en-US"/>
              <a:t>Based on past actual experience</a:t>
            </a:r>
          </a:p>
          <a:p>
            <a:pPr lvl="1"/>
            <a:r>
              <a:rPr lang="en-US"/>
              <a:t>Cons</a:t>
            </a:r>
          </a:p>
          <a:p>
            <a:pPr lvl="2"/>
            <a:r>
              <a:rPr lang="en-US"/>
              <a:t>Needs comparable project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5E89B-4EF6-4E66-BED7-7C90F975C4BD}" type="slidenum">
              <a:rPr lang="en-US"/>
              <a:pPr/>
              <a:t>40</a:t>
            </a:fld>
            <a:endParaRPr lang="en-US"/>
          </a:p>
        </p:txBody>
      </p:sp>
      <p:sp>
        <p:nvSpPr>
          <p:cNvPr id="502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WBS Techniques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1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Brainstorming</a:t>
            </a:r>
          </a:p>
          <a:p>
            <a:pPr lvl="1"/>
            <a:r>
              <a:rPr lang="en-US"/>
              <a:t>Generate all activities you can think of that need to be done</a:t>
            </a:r>
          </a:p>
          <a:p>
            <a:pPr lvl="1"/>
            <a:r>
              <a:rPr lang="en-US"/>
              <a:t>Group them into categories</a:t>
            </a:r>
          </a:p>
          <a:p>
            <a:r>
              <a:rPr lang="en-US"/>
              <a:t>Both Top-down and Brainstorming can be used on the same WBS</a:t>
            </a:r>
          </a:p>
          <a:p>
            <a:r>
              <a:rPr lang="en-US"/>
              <a:t>Remember to get the people who will be doing the work involved (buy-in matters!)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73879D-AD07-4B6E-9220-25D0BDF77FC1}" type="slidenum">
              <a:rPr lang="en-US"/>
              <a:pPr/>
              <a:t>41</a:t>
            </a:fld>
            <a:endParaRPr lang="en-US"/>
          </a:p>
        </p:txBody>
      </p:sp>
      <p:sp>
        <p:nvSpPr>
          <p:cNvPr id="474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WBS Techniques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4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4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4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4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4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4115" grpId="0" build="p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1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Network scheduling</a:t>
            </a:r>
          </a:p>
          <a:p>
            <a:r>
              <a:rPr lang="en-US"/>
              <a:t>Costing</a:t>
            </a:r>
          </a:p>
          <a:p>
            <a:r>
              <a:rPr lang="en-US"/>
              <a:t>Risk analysis</a:t>
            </a:r>
          </a:p>
          <a:p>
            <a:r>
              <a:rPr lang="en-US"/>
              <a:t>Organizational structure</a:t>
            </a:r>
          </a:p>
          <a:p>
            <a:r>
              <a:rPr lang="en-US"/>
              <a:t>Control</a:t>
            </a:r>
          </a:p>
          <a:p>
            <a:r>
              <a:rPr lang="en-US"/>
              <a:t>Measurement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D51AE-F0C6-4821-BB61-969EDC5F85B8}" type="slidenum">
              <a:rPr lang="en-US"/>
              <a:pPr/>
              <a:t>42</a:t>
            </a:fld>
            <a:endParaRPr lang="en-US"/>
          </a:p>
        </p:txBody>
      </p:sp>
      <p:sp>
        <p:nvSpPr>
          <p:cNvPr id="305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WBS – Basis of Many Things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5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51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51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51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51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51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5155" grpId="0" build="p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85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800"/>
              <a:t>Should be easy to understand</a:t>
            </a:r>
          </a:p>
          <a:p>
            <a:pPr>
              <a:lnSpc>
                <a:spcPct val="90000"/>
              </a:lnSpc>
            </a:pPr>
            <a:r>
              <a:rPr lang="en-US" sz="2800"/>
              <a:t>Some companies have corporate standards for these schemes</a:t>
            </a:r>
          </a:p>
          <a:p>
            <a:pPr>
              <a:lnSpc>
                <a:spcPct val="90000"/>
              </a:lnSpc>
            </a:pPr>
            <a:r>
              <a:rPr lang="en-US" sz="2800"/>
              <a:t>Some top-level items, like Project Mgmt. are in WBS for each project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Others vary by project</a:t>
            </a:r>
          </a:p>
          <a:p>
            <a:pPr>
              <a:lnSpc>
                <a:spcPct val="90000"/>
              </a:lnSpc>
            </a:pPr>
            <a:r>
              <a:rPr lang="en-US" sz="2800"/>
              <a:t>What often hurts most is what’s missing </a:t>
            </a:r>
          </a:p>
          <a:p>
            <a:pPr>
              <a:lnSpc>
                <a:spcPct val="90000"/>
              </a:lnSpc>
            </a:pPr>
            <a:r>
              <a:rPr lang="en-US" sz="2800"/>
              <a:t>Break down until you can generate accurate time &amp; cost estimates</a:t>
            </a:r>
          </a:p>
          <a:p>
            <a:pPr>
              <a:lnSpc>
                <a:spcPct val="90000"/>
              </a:lnSpc>
            </a:pPr>
            <a:r>
              <a:rPr lang="en-US" sz="2800"/>
              <a:t>Ensure each element corresponds to a deliverable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5F07C-06F7-4808-9E8E-07ACF870AE9E}" type="slidenum">
              <a:rPr lang="en-US"/>
              <a:pPr/>
              <a:t>43</a:t>
            </a:fld>
            <a:endParaRPr lang="en-US"/>
          </a:p>
        </p:txBody>
      </p:sp>
      <p:sp>
        <p:nvSpPr>
          <p:cNvPr id="334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WBS Guidelines Part 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4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4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4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4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48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48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48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4851" grpId="0" build="p" autoUpdateAnimBg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1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How detailed should it be?</a:t>
            </a:r>
          </a:p>
          <a:p>
            <a:pPr lvl="1"/>
            <a:r>
              <a:rPr lang="en-US" sz="2400" b="1"/>
              <a:t>Not as detailed</a:t>
            </a:r>
            <a:r>
              <a:rPr lang="en-US" sz="2400"/>
              <a:t> as the final MS-Project plan</a:t>
            </a:r>
          </a:p>
          <a:p>
            <a:pPr lvl="1"/>
            <a:r>
              <a:rPr lang="en-US" sz="2400"/>
              <a:t>Each level should have no more than 7 items</a:t>
            </a:r>
          </a:p>
          <a:p>
            <a:pPr lvl="1"/>
            <a:r>
              <a:rPr lang="en-US" sz="2400"/>
              <a:t>It can evolve over time</a:t>
            </a:r>
          </a:p>
          <a:p>
            <a:r>
              <a:rPr lang="en-US" sz="2800"/>
              <a:t>What tool should you use?</a:t>
            </a:r>
          </a:p>
          <a:p>
            <a:pPr lvl="1"/>
            <a:r>
              <a:rPr lang="en-US" sz="2400"/>
              <a:t>Excel, Word, Project</a:t>
            </a:r>
          </a:p>
          <a:p>
            <a:pPr lvl="1"/>
            <a:r>
              <a:rPr lang="en-US" sz="2400"/>
              <a:t>Org chart diagramming tool (Visio, etc)</a:t>
            </a:r>
          </a:p>
          <a:p>
            <a:pPr lvl="1"/>
            <a:r>
              <a:rPr lang="en-US" sz="2400"/>
              <a:t>Specialized commercial apps</a:t>
            </a:r>
          </a:p>
          <a:p>
            <a:r>
              <a:rPr lang="en-US" sz="2800"/>
              <a:t>Re-use a “template” if you have one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64FB9-97F6-4E41-8E5E-D2D8FBD80BD3}" type="slidenum">
              <a:rPr lang="en-US"/>
              <a:pPr/>
              <a:t>44</a:t>
            </a:fld>
            <a:endParaRPr lang="en-US"/>
          </a:p>
        </p:txBody>
      </p:sp>
      <p:sp>
        <p:nvSpPr>
          <p:cNvPr id="475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WBS Guidelines Part 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5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5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5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5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5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51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51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51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51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5139" grpId="0" build="p" autoUpdateAnimBg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1905000"/>
            <a:ext cx="71628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Software Project Planning</a:t>
            </a:r>
          </a:p>
          <a:p>
            <a:r>
              <a:rPr lang="fr-FR" dirty="0" smtClean="0"/>
              <a:t>Software Project Estimation</a:t>
            </a:r>
          </a:p>
          <a:p>
            <a:r>
              <a:rPr lang="fr-FR" dirty="0" smtClean="0"/>
              <a:t>Software Project </a:t>
            </a:r>
            <a:r>
              <a:rPr lang="fr-FR" dirty="0" err="1" smtClean="0"/>
              <a:t>Scheduling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533400" indent="-533400">
              <a:lnSpc>
                <a:spcPct val="90000"/>
              </a:lnSpc>
            </a:pPr>
            <a:r>
              <a:rPr lang="en-US" sz="2400"/>
              <a:t>Very difficult to do, but needed often</a:t>
            </a:r>
          </a:p>
          <a:p>
            <a:pPr marL="533400" indent="-533400">
              <a:lnSpc>
                <a:spcPct val="90000"/>
              </a:lnSpc>
            </a:pPr>
            <a:r>
              <a:rPr lang="en-US" sz="2400"/>
              <a:t>Created, used or refined during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2000"/>
              <a:t>Strategic planning 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2000"/>
              <a:t>Feasibility study and/or SOW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2000"/>
              <a:t>Proposals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2000"/>
              <a:t>Vendor and sub-contractor evaluation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2000"/>
              <a:t>Project planning (iteratively)</a:t>
            </a:r>
          </a:p>
          <a:p>
            <a:pPr marL="533400" indent="-533400">
              <a:lnSpc>
                <a:spcPct val="90000"/>
              </a:lnSpc>
            </a:pPr>
            <a:r>
              <a:rPr lang="en-US" sz="2400"/>
              <a:t>Basic process</a:t>
            </a:r>
          </a:p>
          <a:p>
            <a:pPr marL="914400" lvl="1" indent="-457200">
              <a:lnSpc>
                <a:spcPct val="90000"/>
              </a:lnSpc>
              <a:buFontTx/>
              <a:buAutoNum type="arabicParenR"/>
            </a:pPr>
            <a:r>
              <a:rPr lang="en-US" sz="2000"/>
              <a:t>Estimate the </a:t>
            </a:r>
            <a:r>
              <a:rPr lang="en-US" sz="2000" b="1"/>
              <a:t>size</a:t>
            </a:r>
            <a:r>
              <a:rPr lang="en-US" sz="2000"/>
              <a:t> of the product</a:t>
            </a:r>
          </a:p>
          <a:p>
            <a:pPr marL="914400" lvl="1" indent="-457200">
              <a:lnSpc>
                <a:spcPct val="90000"/>
              </a:lnSpc>
              <a:buFontTx/>
              <a:buAutoNum type="arabicParenR"/>
            </a:pPr>
            <a:r>
              <a:rPr lang="en-US" sz="2000"/>
              <a:t>Estimate the </a:t>
            </a:r>
            <a:r>
              <a:rPr lang="en-US" sz="2000" b="1"/>
              <a:t>effort</a:t>
            </a:r>
            <a:r>
              <a:rPr lang="en-US" sz="2000"/>
              <a:t> (man-months)</a:t>
            </a:r>
          </a:p>
          <a:p>
            <a:pPr marL="914400" lvl="1" indent="-457200">
              <a:lnSpc>
                <a:spcPct val="90000"/>
              </a:lnSpc>
              <a:buFontTx/>
              <a:buAutoNum type="arabicParenR"/>
            </a:pPr>
            <a:r>
              <a:rPr lang="en-US" sz="2000"/>
              <a:t>Estimate the </a:t>
            </a:r>
            <a:r>
              <a:rPr lang="en-US" sz="2000" b="1"/>
              <a:t>schedule</a:t>
            </a:r>
          </a:p>
          <a:p>
            <a:pPr marL="914400" lvl="1" indent="-457200">
              <a:lnSpc>
                <a:spcPct val="90000"/>
              </a:lnSpc>
            </a:pPr>
            <a:r>
              <a:rPr lang="en-US" sz="2000"/>
              <a:t>NOTE: Not all of these steps are always explicitly performed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2A34E-5FDD-43E1-8B60-E6400C8A2D05}" type="slidenum">
              <a:rPr lang="en-US"/>
              <a:pPr/>
              <a:t>46</a:t>
            </a:fld>
            <a:endParaRPr lang="en-US"/>
          </a:p>
        </p:txBody>
      </p:sp>
      <p:sp>
        <p:nvSpPr>
          <p:cNvPr id="347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/>
              <a:t>Estimations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7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7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7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7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71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71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71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71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71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71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713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713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7139" grpId="0" build="p" autoUpdateAnimBg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3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/>
              <a:t>Remember, an “exact estimate” is an oxymoron</a:t>
            </a:r>
          </a:p>
          <a:p>
            <a:r>
              <a:rPr lang="en-US" sz="2800"/>
              <a:t>Estimate how long will it take you to get home from class tonight</a:t>
            </a:r>
          </a:p>
          <a:p>
            <a:pPr lvl="1"/>
            <a:r>
              <a:rPr lang="en-US" sz="2400"/>
              <a:t>On what basis did you do that?</a:t>
            </a:r>
          </a:p>
          <a:p>
            <a:pPr lvl="1"/>
            <a:r>
              <a:rPr lang="en-US" sz="2400"/>
              <a:t>Experience right?</a:t>
            </a:r>
          </a:p>
          <a:p>
            <a:pPr lvl="1"/>
            <a:r>
              <a:rPr lang="en-US" sz="2400"/>
              <a:t>Likely as an “average” probability</a:t>
            </a:r>
          </a:p>
          <a:p>
            <a:pPr lvl="1"/>
            <a:r>
              <a:rPr lang="en-US" sz="2400"/>
              <a:t>For most software projects there is no such ‘average’</a:t>
            </a:r>
          </a:p>
          <a:p>
            <a:r>
              <a:rPr lang="en-US" sz="2800"/>
              <a:t>Most software estimations are off by 25-100%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E0F23-814A-4212-9383-BE144089AE2D}" type="slidenum">
              <a:rPr lang="en-US"/>
              <a:pPr/>
              <a:t>47</a:t>
            </a:fld>
            <a:endParaRPr lang="en-US"/>
          </a:p>
        </p:txBody>
      </p:sp>
      <p:sp>
        <p:nvSpPr>
          <p:cNvPr id="441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Estimations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13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13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13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13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13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13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13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1347" grpId="0" build="p" autoUpdateAnimBg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5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Target vs. Committed Dates</a:t>
            </a:r>
          </a:p>
          <a:p>
            <a:pPr lvl="2"/>
            <a:r>
              <a:rPr lang="en-US"/>
              <a:t>Target: Proposed by business or marketing</a:t>
            </a:r>
          </a:p>
          <a:p>
            <a:pPr lvl="2"/>
            <a:r>
              <a:rPr lang="en-US"/>
              <a:t>Do not commit to this too soon!</a:t>
            </a:r>
          </a:p>
          <a:p>
            <a:pPr lvl="2"/>
            <a:r>
              <a:rPr lang="en-US"/>
              <a:t>Committed: Team agrees to this</a:t>
            </a:r>
          </a:p>
          <a:p>
            <a:pPr lvl="2"/>
            <a:r>
              <a:rPr lang="en-US"/>
              <a:t>After you’ve developed a schedule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223F7-1ADA-4B34-9B90-E9E767ABC2E8}" type="slidenum">
              <a:rPr lang="en-US"/>
              <a:pPr/>
              <a:t>48</a:t>
            </a:fld>
            <a:endParaRPr lang="en-US"/>
          </a:p>
        </p:txBody>
      </p:sp>
      <p:sp>
        <p:nvSpPr>
          <p:cNvPr id="494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Estimation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D532CC-1A11-41BF-82A4-A25BA102E42B}" type="slidenum">
              <a:rPr lang="en-US"/>
              <a:pPr/>
              <a:t>49</a:t>
            </a:fld>
            <a:endParaRPr lang="en-US"/>
          </a:p>
        </p:txBody>
      </p:sp>
      <p:sp>
        <p:nvSpPr>
          <p:cNvPr id="445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Cone of Uncertainty</a:t>
            </a:r>
          </a:p>
        </p:txBody>
      </p:sp>
      <p:pic>
        <p:nvPicPr>
          <p:cNvPr id="445443" name="Picture 3" descr="http://www.construx.com/survivalguide/fig3-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47800" y="1600200"/>
            <a:ext cx="6427788" cy="422275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Preliminary planning starts on day one</a:t>
            </a:r>
          </a:p>
          <a:p>
            <a:r>
              <a:rPr lang="en-US"/>
              <a:t>Even in the pre-project phase</a:t>
            </a:r>
          </a:p>
          <a:p>
            <a:r>
              <a:rPr lang="en-US"/>
              <a:t>Should not be conducted “in secret”</a:t>
            </a:r>
          </a:p>
          <a:p>
            <a:r>
              <a:rPr lang="en-US"/>
              <a:t>Need buy-in and approval</a:t>
            </a:r>
          </a:p>
          <a:p>
            <a:pPr lvl="1"/>
            <a:r>
              <a:rPr lang="en-US"/>
              <a:t>Very important step</a:t>
            </a:r>
          </a:p>
          <a:p>
            <a:pPr lvl="1"/>
            <a:r>
              <a:rPr lang="en-US"/>
              <a:t>Both from above and below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78080F-295C-4AA5-9DC4-826D1F9BC832}" type="slidenum">
              <a:rPr lang="en-US"/>
              <a:pPr/>
              <a:t>5</a:t>
            </a:fld>
            <a:endParaRPr lang="en-US"/>
          </a:p>
        </p:txBody>
      </p:sp>
      <p:sp>
        <p:nvSpPr>
          <p:cNvPr id="393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6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Size: </a:t>
            </a:r>
          </a:p>
          <a:p>
            <a:pPr lvl="1"/>
            <a:r>
              <a:rPr lang="en-US"/>
              <a:t>Small projects (10-99 FPs), variance of 7% from post-requirements estimates</a:t>
            </a:r>
          </a:p>
          <a:p>
            <a:pPr lvl="1"/>
            <a:r>
              <a:rPr lang="en-US"/>
              <a:t>Medium (100-999 FPs), 22% variance</a:t>
            </a:r>
          </a:p>
          <a:p>
            <a:pPr lvl="1"/>
            <a:r>
              <a:rPr lang="en-US"/>
              <a:t>Large (1000-9999 FPs) 38% variance</a:t>
            </a:r>
          </a:p>
          <a:p>
            <a:pPr lvl="1"/>
            <a:r>
              <a:rPr lang="en-US"/>
              <a:t>Very large (&gt; 10K FPs) 51% variance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7C503-D87E-4B77-9A42-E00A3E8B2ADE}" type="slidenum">
              <a:rPr lang="en-US"/>
              <a:pPr/>
              <a:t>50</a:t>
            </a:fld>
            <a:endParaRPr lang="en-US"/>
          </a:p>
        </p:txBody>
      </p:sp>
      <p:sp>
        <p:nvSpPr>
          <p:cNvPr id="496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Estimation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5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Top-down</a:t>
            </a:r>
          </a:p>
          <a:p>
            <a:r>
              <a:rPr lang="en-US" sz="2800"/>
              <a:t>Bottom-up</a:t>
            </a:r>
          </a:p>
          <a:p>
            <a:r>
              <a:rPr lang="en-US" sz="2800"/>
              <a:t>Analogy</a:t>
            </a:r>
          </a:p>
          <a:p>
            <a:r>
              <a:rPr lang="en-US" sz="2800"/>
              <a:t>Expert Judgment</a:t>
            </a:r>
          </a:p>
          <a:p>
            <a:r>
              <a:rPr lang="en-US" sz="2800"/>
              <a:t>Priced to Win</a:t>
            </a:r>
          </a:p>
          <a:p>
            <a:r>
              <a:rPr lang="en-US" sz="2800"/>
              <a:t>Parametric or Algorithmic Method</a:t>
            </a:r>
          </a:p>
          <a:p>
            <a:pPr lvl="1"/>
            <a:r>
              <a:rPr lang="en-US" sz="2400"/>
              <a:t>Using formulas and equations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5BE3B-DE7C-4B73-9769-000A2DBDD6B3}" type="slidenum">
              <a:rPr lang="en-US"/>
              <a:pPr/>
              <a:t>51</a:t>
            </a:fld>
            <a:endParaRPr lang="en-US"/>
          </a:p>
        </p:txBody>
      </p:sp>
      <p:sp>
        <p:nvSpPr>
          <p:cNvPr id="405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Estimation Methodologies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Based on overall characteristics of project</a:t>
            </a:r>
          </a:p>
          <a:p>
            <a:pPr lvl="1"/>
            <a:r>
              <a:rPr lang="en-US" sz="2400"/>
              <a:t>Some of the others can be “types” of top-down (Analogy, Expert Judgment, and Algorithmic methods)</a:t>
            </a:r>
          </a:p>
          <a:p>
            <a:r>
              <a:rPr lang="en-US" sz="2800"/>
              <a:t>Advantages</a:t>
            </a:r>
          </a:p>
          <a:p>
            <a:pPr lvl="1"/>
            <a:r>
              <a:rPr lang="en-US" sz="2400"/>
              <a:t>Easy to calculate</a:t>
            </a:r>
          </a:p>
          <a:p>
            <a:pPr lvl="1"/>
            <a:r>
              <a:rPr lang="en-US" sz="2400"/>
              <a:t>Effective early on (like initial cost estimates)</a:t>
            </a:r>
          </a:p>
          <a:p>
            <a:r>
              <a:rPr lang="en-US" sz="2800"/>
              <a:t>Disadvantages</a:t>
            </a:r>
          </a:p>
          <a:p>
            <a:pPr lvl="1"/>
            <a:r>
              <a:rPr lang="en-US" sz="2400"/>
              <a:t>Some models are questionable or may not fit</a:t>
            </a:r>
          </a:p>
          <a:p>
            <a:pPr lvl="1"/>
            <a:r>
              <a:rPr lang="en-US" sz="2400"/>
              <a:t>Less accurate because it doesn’t look at details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EFD7E-D03A-4CB0-AE35-4095886E2E31}" type="slidenum">
              <a:rPr lang="en-US"/>
              <a:pPr/>
              <a:t>52</a:t>
            </a:fld>
            <a:endParaRPr lang="en-US"/>
          </a:p>
        </p:txBody>
      </p:sp>
      <p:sp>
        <p:nvSpPr>
          <p:cNvPr id="401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Top-down Estimation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1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1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1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1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14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14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14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14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1411" grpId="0" build="p" autoUpdateAnimBg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Create WBS</a:t>
            </a:r>
          </a:p>
          <a:p>
            <a:r>
              <a:rPr lang="en-US" sz="2800"/>
              <a:t>Add from the bottom-up</a:t>
            </a:r>
          </a:p>
          <a:p>
            <a:r>
              <a:rPr lang="en-US" sz="2800"/>
              <a:t>Advantages</a:t>
            </a:r>
          </a:p>
          <a:p>
            <a:pPr lvl="1"/>
            <a:r>
              <a:rPr lang="en-US" sz="2400"/>
              <a:t>Works well if activities well understood</a:t>
            </a:r>
          </a:p>
          <a:p>
            <a:r>
              <a:rPr lang="en-US" sz="2800"/>
              <a:t>Disadvantages</a:t>
            </a:r>
          </a:p>
          <a:p>
            <a:pPr lvl="1"/>
            <a:r>
              <a:rPr lang="en-US" sz="2400"/>
              <a:t>Specific activities not always known</a:t>
            </a:r>
          </a:p>
          <a:p>
            <a:pPr lvl="1"/>
            <a:r>
              <a:rPr lang="en-US" sz="2400"/>
              <a:t>More time consuming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72F8D7-6807-4A17-921B-39BE99B17017}" type="slidenum">
              <a:rPr lang="en-US"/>
              <a:pPr/>
              <a:t>53</a:t>
            </a:fld>
            <a:endParaRPr lang="en-US"/>
          </a:p>
        </p:txBody>
      </p:sp>
      <p:sp>
        <p:nvSpPr>
          <p:cNvPr id="407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Bottom-up Estimation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7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7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7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7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7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7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7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7555" grpId="0" build="p" autoUpdateAnimBg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Use somebody who has recent experience on a similar project</a:t>
            </a:r>
          </a:p>
          <a:p>
            <a:r>
              <a:rPr lang="en-US"/>
              <a:t>You get a “guesstimate”</a:t>
            </a:r>
          </a:p>
          <a:p>
            <a:r>
              <a:rPr lang="en-US"/>
              <a:t>Accuracy depends on their ‘real’ expertise</a:t>
            </a:r>
          </a:p>
          <a:p>
            <a:r>
              <a:rPr lang="en-US"/>
              <a:t>Comparable application(s) must be accurately chosen</a:t>
            </a:r>
          </a:p>
          <a:p>
            <a:pPr lvl="1"/>
            <a:r>
              <a:rPr lang="en-US" sz="2400"/>
              <a:t>Systematic</a:t>
            </a:r>
          </a:p>
          <a:p>
            <a:r>
              <a:rPr lang="en-US" sz="2800"/>
              <a:t>Can use a weighted-average of opinions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BB7D0-CE82-4640-BEE0-D60F117C313C}" type="slidenum">
              <a:rPr lang="en-US"/>
              <a:pPr/>
              <a:t>54</a:t>
            </a:fld>
            <a:endParaRPr lang="en-US"/>
          </a:p>
        </p:txBody>
      </p:sp>
      <p:sp>
        <p:nvSpPr>
          <p:cNvPr id="450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Expert Judgment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63" grpId="0" build="p" autoUpdateAnimBg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US" sz="2800"/>
              <a:t>Use past project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Must be sufficiently similar (technology, type, organization)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Find comparable attributes (ex: # of inputs/outputs)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Can create a function</a:t>
            </a:r>
          </a:p>
          <a:p>
            <a:pPr>
              <a:lnSpc>
                <a:spcPct val="90000"/>
              </a:lnSpc>
            </a:pPr>
            <a:r>
              <a:rPr lang="en-US" sz="2800"/>
              <a:t>Advantages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Based on actual historical data</a:t>
            </a:r>
          </a:p>
          <a:p>
            <a:pPr>
              <a:lnSpc>
                <a:spcPct val="90000"/>
              </a:lnSpc>
            </a:pPr>
            <a:r>
              <a:rPr lang="en-US" sz="2800"/>
              <a:t>Disadvantages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Difficulty ‘matching’ project types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Prior data may have been mis-measured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How to measure differences – no two exactly same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3EBF7-0BA7-4711-8132-F0503AA43205}" type="slidenum">
              <a:rPr lang="en-US"/>
              <a:pPr/>
              <a:t>55</a:t>
            </a:fld>
            <a:endParaRPr lang="en-US"/>
          </a:p>
        </p:txBody>
      </p:sp>
      <p:sp>
        <p:nvSpPr>
          <p:cNvPr id="399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Estimation by Analogy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93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63" grpId="0" build="p" autoUpdateAnimBg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6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Just follow other estimates</a:t>
            </a:r>
          </a:p>
          <a:p>
            <a:r>
              <a:rPr lang="en-US"/>
              <a:t>Save on doing full estimate</a:t>
            </a:r>
          </a:p>
          <a:p>
            <a:r>
              <a:rPr lang="en-US"/>
              <a:t>Needs information on other estimates (or prices)</a:t>
            </a:r>
          </a:p>
          <a:p>
            <a:r>
              <a:rPr lang="en-US"/>
              <a:t>Purchaser must closely watch trade-offs</a:t>
            </a:r>
          </a:p>
          <a:p>
            <a:r>
              <a:rPr lang="en-US"/>
              <a:t>Priced to lose?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76EDEA-B4C6-463B-9F30-71943B0DDF07}" type="slidenum">
              <a:rPr lang="en-US"/>
              <a:pPr/>
              <a:t>56</a:t>
            </a:fld>
            <a:endParaRPr lang="en-US"/>
          </a:p>
        </p:txBody>
      </p:sp>
      <p:sp>
        <p:nvSpPr>
          <p:cNvPr id="452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Priced to Win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2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2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2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2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2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2611" grpId="0" build="p" autoUpdateAnimBg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Lines of Code (LOC)</a:t>
            </a:r>
          </a:p>
          <a:p>
            <a:pPr>
              <a:lnSpc>
                <a:spcPct val="90000"/>
              </a:lnSpc>
            </a:pPr>
            <a:r>
              <a:rPr lang="en-US" sz="2800"/>
              <a:t>Function points</a:t>
            </a:r>
          </a:p>
          <a:p>
            <a:pPr>
              <a:lnSpc>
                <a:spcPct val="90000"/>
              </a:lnSpc>
            </a:pPr>
            <a:r>
              <a:rPr lang="en-US" sz="2800"/>
              <a:t>Feature points or object points</a:t>
            </a:r>
          </a:p>
          <a:p>
            <a:pPr>
              <a:lnSpc>
                <a:spcPct val="90000"/>
              </a:lnSpc>
            </a:pPr>
            <a:r>
              <a:rPr lang="en-US" sz="2800"/>
              <a:t>Other possible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Number of bubbles on a DFD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Number of of ERD entities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Number of processes on a structure chart</a:t>
            </a:r>
          </a:p>
          <a:p>
            <a:pPr>
              <a:lnSpc>
                <a:spcPct val="90000"/>
              </a:lnSpc>
            </a:pPr>
            <a:r>
              <a:rPr lang="en-US" sz="2800"/>
              <a:t>LOC and function points most common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(of the algorithmic approaches)</a:t>
            </a:r>
          </a:p>
          <a:p>
            <a:pPr>
              <a:lnSpc>
                <a:spcPct val="90000"/>
              </a:lnSpc>
            </a:pPr>
            <a:r>
              <a:rPr lang="en-US" sz="2800"/>
              <a:t>Majority of projects use none of the above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D52D67-D937-40F4-AD4F-A6D8E0AD09C4}" type="slidenum">
              <a:rPr lang="en-US"/>
              <a:pPr/>
              <a:t>57</a:t>
            </a:fld>
            <a:endParaRPr lang="en-US"/>
          </a:p>
        </p:txBody>
      </p:sp>
      <p:sp>
        <p:nvSpPr>
          <p:cNvPr id="364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Algorithmic Measures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45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45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45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45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45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45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45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45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45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45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4547" grpId="0" build="p" autoUpdateAnimBg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5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400"/>
              <a:t>LOC Advantages</a:t>
            </a:r>
          </a:p>
          <a:p>
            <a:pPr lvl="1"/>
            <a:r>
              <a:rPr lang="en-US" sz="2000"/>
              <a:t>Commonly understood metric</a:t>
            </a:r>
          </a:p>
          <a:p>
            <a:pPr lvl="1"/>
            <a:r>
              <a:rPr lang="en-US" sz="2000"/>
              <a:t>Permits specific comparison</a:t>
            </a:r>
          </a:p>
          <a:p>
            <a:pPr lvl="1"/>
            <a:r>
              <a:rPr lang="en-US" sz="2000"/>
              <a:t>Actuals easily measured</a:t>
            </a:r>
          </a:p>
          <a:p>
            <a:r>
              <a:rPr lang="en-US" sz="2400"/>
              <a:t>LOC Disadvantages</a:t>
            </a:r>
          </a:p>
          <a:p>
            <a:pPr lvl="1"/>
            <a:r>
              <a:rPr lang="en-US" sz="2000"/>
              <a:t>Difficult to estimate early in cycle</a:t>
            </a:r>
          </a:p>
          <a:p>
            <a:pPr lvl="1"/>
            <a:r>
              <a:rPr lang="en-US" sz="2000"/>
              <a:t>Counts vary by language</a:t>
            </a:r>
          </a:p>
          <a:p>
            <a:pPr lvl="1"/>
            <a:r>
              <a:rPr lang="en-US" sz="2000"/>
              <a:t>Many costs not considered (ex: requirements)</a:t>
            </a:r>
          </a:p>
          <a:p>
            <a:pPr lvl="1"/>
            <a:r>
              <a:rPr lang="en-US" sz="2000"/>
              <a:t>Programmers may be rewarded based on this</a:t>
            </a:r>
          </a:p>
          <a:p>
            <a:pPr lvl="2"/>
            <a:r>
              <a:rPr lang="en-US" sz="1800"/>
              <a:t>Can use: # defects/# LOC</a:t>
            </a:r>
          </a:p>
          <a:p>
            <a:pPr lvl="1"/>
            <a:r>
              <a:rPr lang="en-US" sz="2000"/>
              <a:t>Code generators produce excess code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070F2A-4B5D-4389-8CE7-9FB68A62F7C8}" type="slidenum">
              <a:rPr lang="en-US"/>
              <a:pPr/>
              <a:t>58</a:t>
            </a:fld>
            <a:endParaRPr lang="en-US"/>
          </a:p>
        </p:txBody>
      </p:sp>
      <p:sp>
        <p:nvSpPr>
          <p:cNvPr id="366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Code-based Estimates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659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6595" grpId="0" build="p" autoUpdateAnimBg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How do you know how many in advance?</a:t>
            </a:r>
          </a:p>
          <a:p>
            <a:r>
              <a:rPr lang="en-US" sz="2800"/>
              <a:t>What about different languages?</a:t>
            </a:r>
          </a:p>
          <a:p>
            <a:r>
              <a:rPr lang="en-US" sz="2800"/>
              <a:t>What about programmer style?</a:t>
            </a:r>
          </a:p>
          <a:p>
            <a:r>
              <a:rPr lang="en-US" sz="2800"/>
              <a:t>Stat: avg. programmer productivity: 3,000 LOC/yr</a:t>
            </a:r>
          </a:p>
          <a:p>
            <a:r>
              <a:rPr lang="en-US" sz="2800"/>
              <a:t>Most algorithmic approaches are more effective after requirements (or have to be after)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147E6E-6A5B-448D-992D-7870207643C2}" type="slidenum">
              <a:rPr lang="en-US"/>
              <a:pPr/>
              <a:t>59</a:t>
            </a:fld>
            <a:endParaRPr lang="en-US"/>
          </a:p>
        </p:txBody>
      </p:sp>
      <p:sp>
        <p:nvSpPr>
          <p:cNvPr id="36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LOC Estimate Issues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43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8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How much will it cost?</a:t>
            </a:r>
          </a:p>
          <a:p>
            <a:r>
              <a:rPr lang="en-US"/>
              <a:t>How long will it take?</a:t>
            </a:r>
          </a:p>
          <a:p>
            <a:r>
              <a:rPr lang="en-US"/>
              <a:t>How many people will it take?</a:t>
            </a:r>
          </a:p>
          <a:p>
            <a:r>
              <a:rPr lang="en-US"/>
              <a:t>What might go wrong?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DA8CB-4258-4E13-BC74-02C5A23DE20F}" type="slidenum">
              <a:rPr lang="en-US"/>
              <a:pPr/>
              <a:t>6</a:t>
            </a:fld>
            <a:endParaRPr lang="en-US"/>
          </a:p>
        </p:txBody>
      </p:sp>
      <p:sp>
        <p:nvSpPr>
          <p:cNvPr id="418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FAQ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7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Software size s/b measured by number &amp; complexity of functions it performs</a:t>
            </a:r>
          </a:p>
          <a:p>
            <a:r>
              <a:rPr lang="en-US" sz="2800"/>
              <a:t>More methodical than LOC counts</a:t>
            </a:r>
          </a:p>
          <a:p>
            <a:r>
              <a:rPr lang="en-US" sz="2800"/>
              <a:t>House analogy</a:t>
            </a:r>
          </a:p>
          <a:p>
            <a:pPr lvl="1"/>
            <a:r>
              <a:rPr lang="en-US" sz="2400"/>
              <a:t>House’s Square Feet ~= Software LOC</a:t>
            </a:r>
          </a:p>
          <a:p>
            <a:pPr lvl="1"/>
            <a:r>
              <a:rPr lang="en-US" sz="2400"/>
              <a:t># Bedrooms &amp; Baths ~= Function points</a:t>
            </a:r>
          </a:p>
          <a:p>
            <a:pPr lvl="1"/>
            <a:r>
              <a:rPr lang="en-US" sz="2400"/>
              <a:t>Former is size only, latter is size &amp; function</a:t>
            </a:r>
          </a:p>
          <a:p>
            <a:r>
              <a:rPr lang="en-US" sz="2800"/>
              <a:t>Six basic steps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92456A-9AEC-49C2-B058-592B2930081F}" type="slidenum">
              <a:rPr lang="en-US"/>
              <a:pPr/>
              <a:t>60</a:t>
            </a:fld>
            <a:endParaRPr lang="en-US"/>
          </a:p>
        </p:txBody>
      </p:sp>
      <p:sp>
        <p:nvSpPr>
          <p:cNvPr id="3717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Function Points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17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1715" grpId="0" build="p" autoUpdateAnimBg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400"/>
              <a:t>1. Count # of biz functions per category</a:t>
            </a:r>
          </a:p>
          <a:p>
            <a:pPr lvl="1"/>
            <a:r>
              <a:rPr lang="en-US" sz="2000"/>
              <a:t>Categories: outputs, inputs, db inquiries, files or data structures, and interfaces</a:t>
            </a:r>
          </a:p>
          <a:p>
            <a:r>
              <a:rPr lang="en-US" sz="2400"/>
              <a:t>2. Establish Complexity Factor for each and apply</a:t>
            </a:r>
          </a:p>
          <a:p>
            <a:pPr lvl="1"/>
            <a:r>
              <a:rPr lang="en-US" sz="2000"/>
              <a:t>Simple, Average, Complex</a:t>
            </a:r>
          </a:p>
          <a:p>
            <a:pPr lvl="1"/>
            <a:r>
              <a:rPr lang="en-US" sz="2000"/>
              <a:t>Set a weighting multiplier for each (0-&gt;15)</a:t>
            </a:r>
          </a:p>
          <a:p>
            <a:pPr lvl="1"/>
            <a:r>
              <a:rPr lang="en-US" sz="2000"/>
              <a:t>This results in the “unadjusted function-point total”</a:t>
            </a:r>
          </a:p>
          <a:p>
            <a:r>
              <a:rPr lang="en-US" sz="2400"/>
              <a:t>3. Compute an “influence multiplier” and apply</a:t>
            </a:r>
          </a:p>
          <a:p>
            <a:pPr lvl="1"/>
            <a:r>
              <a:rPr lang="en-US" sz="2000"/>
              <a:t>It ranges from 0.65 to 1.35; is based on 14 factors</a:t>
            </a:r>
          </a:p>
          <a:p>
            <a:r>
              <a:rPr lang="en-US" sz="2400"/>
              <a:t>4. Results in “function point total” </a:t>
            </a:r>
          </a:p>
          <a:p>
            <a:pPr lvl="1"/>
            <a:r>
              <a:rPr lang="en-US" sz="2000"/>
              <a:t>This can be used in comparative estimates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884C40-8E8D-4F6E-A9B0-802FF4CE506E}" type="slidenum">
              <a:rPr lang="en-US"/>
              <a:pPr/>
              <a:t>61</a:t>
            </a:fld>
            <a:endParaRPr lang="en-US"/>
          </a:p>
        </p:txBody>
      </p:sp>
      <p:sp>
        <p:nvSpPr>
          <p:cNvPr id="373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Function Point Process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3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3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3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3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37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37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37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37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37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376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3763" grpId="0" build="p" autoUpdateAnimBg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000"/>
              <a:t>Group consensus approach</a:t>
            </a:r>
          </a:p>
          <a:p>
            <a:pPr>
              <a:lnSpc>
                <a:spcPct val="90000"/>
              </a:lnSpc>
            </a:pPr>
            <a:r>
              <a:rPr lang="en-US" sz="2000"/>
              <a:t>Rand corp. used orig. Delphi approach to predict future technologies</a:t>
            </a:r>
          </a:p>
          <a:p>
            <a:pPr>
              <a:lnSpc>
                <a:spcPct val="90000"/>
              </a:lnSpc>
            </a:pPr>
            <a:r>
              <a:rPr lang="en-US" sz="2000"/>
              <a:t>Present experts with a problem and response form</a:t>
            </a:r>
          </a:p>
          <a:p>
            <a:pPr>
              <a:lnSpc>
                <a:spcPct val="90000"/>
              </a:lnSpc>
            </a:pPr>
            <a:r>
              <a:rPr lang="en-US" sz="2000"/>
              <a:t>Conduct group discussion, collect anonymous opinions, then feedback</a:t>
            </a:r>
          </a:p>
          <a:p>
            <a:pPr>
              <a:lnSpc>
                <a:spcPct val="90000"/>
              </a:lnSpc>
            </a:pPr>
            <a:r>
              <a:rPr lang="en-US" sz="2000"/>
              <a:t>Conduct another discussion &amp; iterate until consensus</a:t>
            </a:r>
          </a:p>
          <a:p>
            <a:pPr>
              <a:lnSpc>
                <a:spcPct val="90000"/>
              </a:lnSpc>
            </a:pPr>
            <a:r>
              <a:rPr lang="en-US" sz="2000"/>
              <a:t>Advantages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Easy, inexpensive, utilizes expertise of several people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Does not require historical data</a:t>
            </a:r>
          </a:p>
          <a:p>
            <a:pPr>
              <a:lnSpc>
                <a:spcPct val="90000"/>
              </a:lnSpc>
            </a:pPr>
            <a:r>
              <a:rPr lang="en-US" sz="2000"/>
              <a:t>Disadvantages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Difficult to repeat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May fail to reach consensus, reach wrong one, or all may have same bias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83A2A7-36A9-4562-892B-7A766C634FF9}" type="slidenum">
              <a:rPr lang="en-US"/>
              <a:pPr/>
              <a:t>62</a:t>
            </a:fld>
            <a:endParaRPr lang="en-US"/>
          </a:p>
        </p:txBody>
      </p:sp>
      <p:sp>
        <p:nvSpPr>
          <p:cNvPr id="376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Wideband Delphi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68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68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68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68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68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68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68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68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68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68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68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6835" grpId="0" build="p" autoUpdateAnimBg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6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Remember: most projects you’ll run into don’t use these</a:t>
            </a:r>
          </a:p>
          <a:p>
            <a:pPr>
              <a:lnSpc>
                <a:spcPct val="90000"/>
              </a:lnSpc>
            </a:pPr>
            <a:r>
              <a:rPr lang="en-US" sz="2800"/>
              <a:t>Which is ‘normal’, so don’t be surprised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Or come-in to new job and say “Hey, let’s use COCOMO”</a:t>
            </a:r>
          </a:p>
          <a:p>
            <a:pPr>
              <a:lnSpc>
                <a:spcPct val="90000"/>
              </a:lnSpc>
            </a:pPr>
            <a:r>
              <a:rPr lang="en-US" sz="2800"/>
              <a:t>These are more effective on large projects 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Where a past historical base exists</a:t>
            </a:r>
          </a:p>
          <a:p>
            <a:pPr>
              <a:lnSpc>
                <a:spcPct val="90000"/>
              </a:lnSpc>
            </a:pPr>
            <a:r>
              <a:rPr lang="en-US" sz="2800"/>
              <a:t>Primary issue for most projects are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Lack of similar projects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Thus lack of comparable data</a:t>
            </a:r>
          </a:p>
          <a:p>
            <a:pPr>
              <a:lnSpc>
                <a:spcPct val="90000"/>
              </a:lnSpc>
            </a:pPr>
            <a:r>
              <a:rPr lang="en-US" sz="2800"/>
              <a:t>Catch-22: how to get started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FE8FD-DE19-4421-B734-22890D4269BC}" type="slidenum">
              <a:rPr lang="en-US"/>
              <a:pPr/>
              <a:t>63</a:t>
            </a:fld>
            <a:endParaRPr lang="en-US"/>
          </a:p>
        </p:txBody>
      </p:sp>
      <p:sp>
        <p:nvSpPr>
          <p:cNvPr id="412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Parametric Method Issues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6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26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2675" grpId="0" build="p" autoUpdateAnimBg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4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Does not come for free</a:t>
            </a:r>
          </a:p>
          <a:p>
            <a:r>
              <a:rPr lang="en-US" sz="2800"/>
              <a:t>Code types: New, Modified, Reused</a:t>
            </a:r>
          </a:p>
          <a:p>
            <a:r>
              <a:rPr lang="en-US" sz="2800"/>
              <a:t>If code is more than 50% modified, it’s “new”</a:t>
            </a:r>
          </a:p>
          <a:p>
            <a:r>
              <a:rPr lang="en-US" sz="2800"/>
              <a:t>Reuse factors have wide range</a:t>
            </a:r>
          </a:p>
          <a:p>
            <a:pPr lvl="1"/>
            <a:r>
              <a:rPr lang="en-US" sz="2400"/>
              <a:t>Reused code takes 30% effort of new</a:t>
            </a:r>
          </a:p>
          <a:p>
            <a:pPr lvl="1"/>
            <a:r>
              <a:rPr lang="en-US" sz="2400"/>
              <a:t>Modified is 60% of new</a:t>
            </a:r>
          </a:p>
          <a:p>
            <a:r>
              <a:rPr lang="en-US" sz="2800"/>
              <a:t>Integration effort with reused code almost as expensive as with new code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45D022-F046-4ED4-885D-1649CF1BE177}" type="slidenum">
              <a:rPr lang="en-US"/>
              <a:pPr/>
              <a:t>64</a:t>
            </a:fld>
            <a:endParaRPr lang="en-US"/>
          </a:p>
        </p:txBody>
      </p:sp>
      <p:sp>
        <p:nvSpPr>
          <p:cNvPr id="447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Code Reuse &amp; Estimation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7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7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7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7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7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74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74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7491" grpId="0" build="p" autoUpdateAnimBg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5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COnstructive COst MOdel </a:t>
            </a:r>
          </a:p>
          <a:p>
            <a:pPr>
              <a:lnSpc>
                <a:spcPct val="90000"/>
              </a:lnSpc>
            </a:pPr>
            <a:r>
              <a:rPr lang="en-US" sz="2800"/>
              <a:t>Allows for the type of application, size, and “Cost Drivers”</a:t>
            </a:r>
          </a:p>
          <a:p>
            <a:pPr>
              <a:lnSpc>
                <a:spcPct val="90000"/>
              </a:lnSpc>
            </a:pPr>
            <a:r>
              <a:rPr lang="en-US" sz="2800"/>
              <a:t>Outputs in Person Months</a:t>
            </a:r>
          </a:p>
          <a:p>
            <a:pPr>
              <a:lnSpc>
                <a:spcPct val="90000"/>
              </a:lnSpc>
            </a:pPr>
            <a:r>
              <a:rPr lang="en-US" sz="2800"/>
              <a:t>Cost drivers using High/Med/Low &amp; include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Motivation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Ability of team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Application experience</a:t>
            </a:r>
          </a:p>
          <a:p>
            <a:pPr>
              <a:lnSpc>
                <a:spcPct val="90000"/>
              </a:lnSpc>
            </a:pPr>
            <a:r>
              <a:rPr lang="en-US" sz="2800"/>
              <a:t>Biggest weakness?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Requires input of a product size estimate in LOC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901EFB-E8C3-4A13-A942-03B62E511795}" type="slidenum">
              <a:rPr lang="en-US"/>
              <a:pPr/>
              <a:t>65</a:t>
            </a:fld>
            <a:endParaRPr lang="en-US"/>
          </a:p>
        </p:txBody>
      </p:sp>
      <p:sp>
        <p:nvSpPr>
          <p:cNvPr id="448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COCOMO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85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85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85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85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85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85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85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85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85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8515" grpId="0" build="p" autoUpdateAnimBg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3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Quality estimations needed early but information is limited</a:t>
            </a:r>
          </a:p>
          <a:p>
            <a:pPr>
              <a:lnSpc>
                <a:spcPct val="90000"/>
              </a:lnSpc>
            </a:pPr>
            <a:r>
              <a:rPr lang="en-US" sz="2400"/>
              <a:t>Precise estimation data available at end but not needed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Or is it? What about the next project?</a:t>
            </a:r>
          </a:p>
          <a:p>
            <a:pPr>
              <a:lnSpc>
                <a:spcPct val="90000"/>
              </a:lnSpc>
            </a:pPr>
            <a:r>
              <a:rPr lang="en-US" sz="2400"/>
              <a:t>Best estimates are based on past experience</a:t>
            </a:r>
          </a:p>
          <a:p>
            <a:pPr>
              <a:lnSpc>
                <a:spcPct val="90000"/>
              </a:lnSpc>
            </a:pPr>
            <a:r>
              <a:rPr lang="en-US" sz="2400"/>
              <a:t>Politics of estimation: 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You may anticipate a “cut” by upper management</a:t>
            </a:r>
          </a:p>
          <a:p>
            <a:pPr>
              <a:lnSpc>
                <a:spcPct val="90000"/>
              </a:lnSpc>
            </a:pPr>
            <a:r>
              <a:rPr lang="en-US" sz="2400"/>
              <a:t>For many software projects there is little or none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Technologies change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Historical data unavailable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Wide variance in project experiences/types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Subjective nature of software estimation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0D85ED-9F09-4D4A-B370-CB56F631F5F4}" type="slidenum">
              <a:rPr lang="en-US"/>
              <a:pPr/>
              <a:t>66</a:t>
            </a:fld>
            <a:endParaRPr lang="en-US"/>
          </a:p>
        </p:txBody>
      </p:sp>
      <p:sp>
        <p:nvSpPr>
          <p:cNvPr id="442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Estimation Issues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2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2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23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23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23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23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23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23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23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23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23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2371" grpId="0" build="p" autoUpdateAnimBg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3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400"/>
              <a:t>Over estimation issues</a:t>
            </a:r>
          </a:p>
          <a:p>
            <a:pPr lvl="1"/>
            <a:r>
              <a:rPr lang="en-US" sz="2000"/>
              <a:t>The project will not be funded</a:t>
            </a:r>
          </a:p>
          <a:p>
            <a:pPr lvl="2"/>
            <a:r>
              <a:rPr lang="en-US" sz="1800"/>
              <a:t>Conservative estimates guaranteeing 100% success may mean funding probability of zero.</a:t>
            </a:r>
          </a:p>
          <a:p>
            <a:pPr lvl="1"/>
            <a:r>
              <a:rPr lang="en-US" sz="2000"/>
              <a:t>Parkinson’s Law: Work expands to take the time allowed</a:t>
            </a:r>
          </a:p>
          <a:p>
            <a:pPr lvl="1"/>
            <a:r>
              <a:rPr lang="en-US" sz="2000"/>
              <a:t>Danger of feature and scope creep</a:t>
            </a:r>
          </a:p>
          <a:p>
            <a:pPr lvl="1"/>
            <a:r>
              <a:rPr lang="en-US" sz="2000"/>
              <a:t>Be aware of “double-padding”: team member + manager</a:t>
            </a:r>
          </a:p>
          <a:p>
            <a:r>
              <a:rPr lang="en-US" sz="2400"/>
              <a:t>Under estimation issues</a:t>
            </a:r>
          </a:p>
          <a:p>
            <a:pPr lvl="1"/>
            <a:r>
              <a:rPr lang="en-US" sz="2000"/>
              <a:t>Quality issues (short changing key phases like testing)</a:t>
            </a:r>
          </a:p>
          <a:p>
            <a:pPr lvl="1"/>
            <a:r>
              <a:rPr lang="en-US" sz="2000"/>
              <a:t>Inability to meet deadlines</a:t>
            </a:r>
          </a:p>
          <a:p>
            <a:pPr lvl="1"/>
            <a:r>
              <a:rPr lang="en-US" sz="2000"/>
              <a:t>Morale and other team motivation issues</a:t>
            </a:r>
            <a:endParaRPr lang="en-US" sz="240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D047C1-C8D3-45A5-B840-A2C4B32B4E7C}" type="slidenum">
              <a:rPr lang="en-US"/>
              <a:pPr/>
              <a:t>67</a:t>
            </a:fld>
            <a:endParaRPr lang="en-US"/>
          </a:p>
        </p:txBody>
      </p:sp>
      <p:sp>
        <p:nvSpPr>
          <p:cNvPr id="443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Over and Under Estimation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3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3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3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33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33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339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33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339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339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339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3395" grpId="0" build="p" autoUpdateAnimBg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4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Estimate iteratively!</a:t>
            </a:r>
          </a:p>
          <a:p>
            <a:pPr lvl="1"/>
            <a:r>
              <a:rPr lang="en-US" sz="2400"/>
              <a:t>Process of gradual refinement</a:t>
            </a:r>
          </a:p>
          <a:p>
            <a:pPr lvl="1"/>
            <a:r>
              <a:rPr lang="en-US" sz="2400"/>
              <a:t>Make your best estimates at each planning stage</a:t>
            </a:r>
          </a:p>
          <a:p>
            <a:pPr lvl="1"/>
            <a:r>
              <a:rPr lang="en-US" sz="2400"/>
              <a:t>Refine estimates and adjust plans iteratively</a:t>
            </a:r>
          </a:p>
          <a:p>
            <a:pPr lvl="1"/>
            <a:r>
              <a:rPr lang="en-US" sz="2400"/>
              <a:t>Plans and decisions can be refined in response</a:t>
            </a:r>
          </a:p>
          <a:p>
            <a:pPr lvl="1"/>
            <a:r>
              <a:rPr lang="en-US" sz="2400"/>
              <a:t>Balance: too many revisions vs. too few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CB8051-A647-4DC7-A6AB-8C58A5C0CBDF}" type="slidenum">
              <a:rPr lang="en-US"/>
              <a:pPr/>
              <a:t>68</a:t>
            </a:fld>
            <a:endParaRPr lang="en-US"/>
          </a:p>
        </p:txBody>
      </p:sp>
      <p:sp>
        <p:nvSpPr>
          <p:cNvPr id="444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Estimation Guidelines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4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44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4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4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4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4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4419" grpId="0" build="p" autoUpdateAnimBg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64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Are they ‘Real Deadlines’?</a:t>
            </a:r>
          </a:p>
          <a:p>
            <a:pPr lvl="1"/>
            <a:r>
              <a:rPr lang="en-US" sz="2400"/>
              <a:t>Tied to an external event</a:t>
            </a:r>
          </a:p>
          <a:p>
            <a:pPr lvl="1"/>
            <a:r>
              <a:rPr lang="en-US" sz="2400"/>
              <a:t>Have to be met for project to be a success</a:t>
            </a:r>
          </a:p>
          <a:p>
            <a:pPr lvl="1"/>
            <a:r>
              <a:rPr lang="en-US" sz="2400"/>
              <a:t>Ex: end of financial year, contractual deadline, Y2K</a:t>
            </a:r>
          </a:p>
          <a:p>
            <a:r>
              <a:rPr lang="en-US" sz="2800"/>
              <a:t>Or ‘Artificial Deadlines’?</a:t>
            </a:r>
          </a:p>
          <a:p>
            <a:pPr lvl="1"/>
            <a:r>
              <a:rPr lang="en-US" sz="2400"/>
              <a:t>Set by arbitrary authority</a:t>
            </a:r>
          </a:p>
          <a:p>
            <a:pPr lvl="1"/>
            <a:r>
              <a:rPr lang="en-US" sz="2400"/>
              <a:t>May have some flexibility (if pushed)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2A32D-F543-43B9-B1C5-E5082F88C9CA}" type="slidenum">
              <a:rPr lang="en-US"/>
              <a:pPr/>
              <a:t>69</a:t>
            </a:fld>
            <a:endParaRPr lang="en-US"/>
          </a:p>
        </p:txBody>
      </p:sp>
      <p:sp>
        <p:nvSpPr>
          <p:cNvPr id="446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Know Your Deadlines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6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6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6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6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6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64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64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6467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Scoping</a:t>
            </a:r>
          </a:p>
          <a:p>
            <a:r>
              <a:rPr lang="en-US"/>
              <a:t>Estimation</a:t>
            </a:r>
          </a:p>
          <a:p>
            <a:r>
              <a:rPr lang="en-US"/>
              <a:t>Risk</a:t>
            </a:r>
          </a:p>
          <a:p>
            <a:r>
              <a:rPr lang="en-US"/>
              <a:t>Schedule</a:t>
            </a:r>
          </a:p>
          <a:p>
            <a:r>
              <a:rPr lang="en-US"/>
              <a:t>Control Strategy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0CCA1-0CF5-4364-BEB8-C5BB6ABBD6ED}" type="slidenum">
              <a:rPr lang="en-US"/>
              <a:pPr/>
              <a:t>7</a:t>
            </a:fld>
            <a:endParaRPr lang="en-US"/>
          </a:p>
        </p:txBody>
      </p:sp>
      <p:sp>
        <p:nvSpPr>
          <p:cNvPr id="419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Planning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9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371600"/>
            <a:ext cx="7772400" cy="43434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sz="2400"/>
              <a:t>How you present the estimation can have </a:t>
            </a:r>
            <a:r>
              <a:rPr lang="en-US" sz="2400" b="1"/>
              <a:t>huge</a:t>
            </a:r>
            <a:r>
              <a:rPr lang="en-US" sz="2400"/>
              <a:t> impact</a:t>
            </a:r>
          </a:p>
          <a:p>
            <a:pPr>
              <a:lnSpc>
                <a:spcPct val="90000"/>
              </a:lnSpc>
            </a:pPr>
            <a:r>
              <a:rPr lang="en-US" sz="2400"/>
              <a:t>Techniques</a:t>
            </a:r>
          </a:p>
          <a:p>
            <a:pPr lvl="2">
              <a:lnSpc>
                <a:spcPct val="90000"/>
              </a:lnSpc>
            </a:pPr>
            <a:r>
              <a:rPr lang="en-US" sz="1800"/>
              <a:t>Plus-or-minus qualifiers</a:t>
            </a:r>
          </a:p>
          <a:p>
            <a:pPr lvl="3">
              <a:lnSpc>
                <a:spcPct val="90000"/>
              </a:lnSpc>
            </a:pPr>
            <a:r>
              <a:rPr lang="en-US" sz="1600"/>
              <a:t>6 months +/-1 month</a:t>
            </a:r>
          </a:p>
          <a:p>
            <a:pPr lvl="2">
              <a:lnSpc>
                <a:spcPct val="90000"/>
              </a:lnSpc>
            </a:pPr>
            <a:r>
              <a:rPr lang="en-US" sz="1800"/>
              <a:t>Ranges</a:t>
            </a:r>
          </a:p>
          <a:p>
            <a:pPr lvl="3">
              <a:lnSpc>
                <a:spcPct val="90000"/>
              </a:lnSpc>
            </a:pPr>
            <a:r>
              <a:rPr lang="en-US" sz="1600"/>
              <a:t>6-8 months</a:t>
            </a:r>
          </a:p>
          <a:p>
            <a:pPr lvl="2">
              <a:lnSpc>
                <a:spcPct val="90000"/>
              </a:lnSpc>
            </a:pPr>
            <a:r>
              <a:rPr lang="en-US" sz="1800"/>
              <a:t>Risk Quantification</a:t>
            </a:r>
          </a:p>
          <a:p>
            <a:pPr lvl="3">
              <a:lnSpc>
                <a:spcPct val="90000"/>
              </a:lnSpc>
            </a:pPr>
            <a:r>
              <a:rPr lang="en-US" sz="1600"/>
              <a:t>+/- with added information</a:t>
            </a:r>
          </a:p>
          <a:p>
            <a:pPr lvl="3">
              <a:lnSpc>
                <a:spcPct val="90000"/>
              </a:lnSpc>
            </a:pPr>
            <a:r>
              <a:rPr lang="en-US" sz="1600"/>
              <a:t>+1 month of new tools not working as expected</a:t>
            </a:r>
          </a:p>
          <a:p>
            <a:pPr lvl="3">
              <a:lnSpc>
                <a:spcPct val="90000"/>
              </a:lnSpc>
            </a:pPr>
            <a:r>
              <a:rPr lang="en-US" sz="1600"/>
              <a:t>-2 weeks for less delay in hiring new developers</a:t>
            </a:r>
          </a:p>
          <a:p>
            <a:pPr lvl="2">
              <a:lnSpc>
                <a:spcPct val="90000"/>
              </a:lnSpc>
            </a:pPr>
            <a:r>
              <a:rPr lang="en-US" sz="1800"/>
              <a:t>Cases</a:t>
            </a:r>
          </a:p>
          <a:p>
            <a:pPr lvl="3">
              <a:lnSpc>
                <a:spcPct val="90000"/>
              </a:lnSpc>
            </a:pPr>
            <a:r>
              <a:rPr lang="en-US" sz="1600"/>
              <a:t>Best / Planned / Current / Worst cases</a:t>
            </a:r>
          </a:p>
          <a:p>
            <a:pPr lvl="2">
              <a:lnSpc>
                <a:spcPct val="90000"/>
              </a:lnSpc>
            </a:pPr>
            <a:r>
              <a:rPr lang="en-US" sz="1800"/>
              <a:t>Coarse Dates</a:t>
            </a:r>
          </a:p>
          <a:p>
            <a:pPr lvl="3">
              <a:lnSpc>
                <a:spcPct val="90000"/>
              </a:lnSpc>
            </a:pPr>
            <a:r>
              <a:rPr lang="en-US" sz="1600"/>
              <a:t>Q3 02</a:t>
            </a:r>
          </a:p>
          <a:p>
            <a:pPr lvl="2">
              <a:lnSpc>
                <a:spcPct val="90000"/>
              </a:lnSpc>
            </a:pPr>
            <a:r>
              <a:rPr lang="en-US" sz="1800"/>
              <a:t>Confidence Factors</a:t>
            </a:r>
          </a:p>
          <a:p>
            <a:pPr lvl="3">
              <a:lnSpc>
                <a:spcPct val="90000"/>
              </a:lnSpc>
            </a:pPr>
            <a:r>
              <a:rPr lang="en-US" sz="1600"/>
              <a:t>April 1 – 10% probability, July 1 – 50%, etc.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7D512-A79C-481F-A181-B56C20066526}" type="slidenum">
              <a:rPr lang="en-US"/>
              <a:pPr/>
              <a:t>70</a:t>
            </a:fld>
            <a:endParaRPr lang="en-US"/>
          </a:p>
        </p:txBody>
      </p:sp>
      <p:sp>
        <p:nvSpPr>
          <p:cNvPr id="413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Estimation “Presentation”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6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6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6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6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6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6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69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69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69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369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3699" grpId="0" build="p" autoUpdateAnimBg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/>
              <a:t>Account for resource experience or skill</a:t>
            </a:r>
          </a:p>
          <a:p>
            <a:pPr lvl="1"/>
            <a:r>
              <a:rPr lang="en-US" sz="2400"/>
              <a:t>Up to a point</a:t>
            </a:r>
          </a:p>
          <a:p>
            <a:pPr lvl="1"/>
            <a:r>
              <a:rPr lang="en-US" sz="2400"/>
              <a:t>Often needed more on the “low” end, such as for a new or junior person</a:t>
            </a:r>
          </a:p>
          <a:p>
            <a:r>
              <a:rPr lang="en-US" sz="2800"/>
              <a:t>Allow for “non-project” time &amp; common tasks</a:t>
            </a:r>
          </a:p>
          <a:p>
            <a:pPr lvl="1"/>
            <a:r>
              <a:rPr lang="en-US" sz="2400"/>
              <a:t>Meetings, phone calls, web surfing, sick days</a:t>
            </a:r>
          </a:p>
          <a:p>
            <a:r>
              <a:rPr lang="en-US" sz="2800"/>
              <a:t>There are commercial ‘estimation tools’ available</a:t>
            </a:r>
          </a:p>
          <a:p>
            <a:pPr lvl="1"/>
            <a:r>
              <a:rPr lang="en-US" sz="2400"/>
              <a:t>They typically require configuration based on past data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6C49D-7902-44B8-A0CE-33E8C8C0BF39}" type="slidenum">
              <a:rPr lang="en-US"/>
              <a:pPr/>
              <a:t>71</a:t>
            </a:fld>
            <a:endParaRPr lang="en-US"/>
          </a:p>
        </p:txBody>
      </p:sp>
      <p:sp>
        <p:nvSpPr>
          <p:cNvPr id="348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Other Estimation Factors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63" grpId="0" build="p" autoUpdateAnimBg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931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371600"/>
            <a:ext cx="8305800" cy="4791075"/>
          </a:xfrm>
        </p:spPr>
        <p:txBody>
          <a:bodyPr/>
          <a:lstStyle/>
          <a:p>
            <a:r>
              <a:rPr lang="en-US"/>
              <a:t>Financial considerations are often an important consideration in selecting projects</a:t>
            </a:r>
          </a:p>
          <a:p>
            <a:r>
              <a:rPr lang="en-US"/>
              <a:t>Three primary methods for determining the projected financial value of projects:</a:t>
            </a:r>
          </a:p>
          <a:p>
            <a:pPr lvl="1"/>
            <a:r>
              <a:rPr lang="en-US"/>
              <a:t>Net present value (NPV) analysis</a:t>
            </a:r>
          </a:p>
          <a:p>
            <a:pPr lvl="1"/>
            <a:r>
              <a:rPr lang="en-US"/>
              <a:t>Return on investment (ROI)</a:t>
            </a:r>
          </a:p>
          <a:p>
            <a:pPr lvl="1"/>
            <a:r>
              <a:rPr lang="en-US"/>
              <a:t>Payback analysis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B4D6E-A6A4-4D96-8505-79DA8EE84016}" type="slidenum">
              <a:rPr lang="en-US"/>
              <a:pPr/>
              <a:t>72</a:t>
            </a:fld>
            <a:endParaRPr lang="en-US"/>
          </a:p>
        </p:txBody>
      </p:sp>
      <p:sp>
        <p:nvSpPr>
          <p:cNvPr id="5089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46125"/>
            <a:ext cx="7772400" cy="615950"/>
          </a:xfrm>
        </p:spPr>
        <p:txBody>
          <a:bodyPr>
            <a:normAutofit fontScale="90000"/>
          </a:bodyPr>
          <a:lstStyle/>
          <a:p>
            <a:r>
              <a:rPr lang="en-US"/>
              <a:t>Financial Analysis of Projects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0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NPV: a method of calculating the expected net monetary gain or loss from a project by discounting all expected future cash inflows and outflows to the present point in time</a:t>
            </a:r>
          </a:p>
          <a:p>
            <a:r>
              <a:rPr lang="en-US"/>
              <a:t>Projects with a positive NPV should be considered if financial value is a key criterion</a:t>
            </a:r>
          </a:p>
          <a:p>
            <a:r>
              <a:rPr lang="en-US"/>
              <a:t>The higher the NPV, the better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B4B2F-1B91-4203-A8A8-C2D86EA3D6AA}" type="slidenum">
              <a:rPr lang="en-US"/>
              <a:pPr/>
              <a:t>73</a:t>
            </a:fld>
            <a:endParaRPr lang="en-US"/>
          </a:p>
        </p:txBody>
      </p:sp>
      <p:sp>
        <p:nvSpPr>
          <p:cNvPr id="513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Net Present Value Analysis: NPV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7D13F3-C2F6-4F7F-AF79-F761EAE99126}" type="slidenum">
              <a:rPr lang="en-US"/>
              <a:pPr/>
              <a:t>74</a:t>
            </a:fld>
            <a:endParaRPr lang="en-US"/>
          </a:p>
        </p:txBody>
      </p:sp>
      <p:sp>
        <p:nvSpPr>
          <p:cNvPr id="514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NPV Example</a:t>
            </a:r>
          </a:p>
        </p:txBody>
      </p:sp>
      <p:pic>
        <p:nvPicPr>
          <p:cNvPr id="514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0225" y="1695450"/>
            <a:ext cx="8080375" cy="478155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ROI: income divided by investment</a:t>
            </a:r>
          </a:p>
          <a:p>
            <a:pPr lvl="1">
              <a:buFontTx/>
              <a:buNone/>
            </a:pPr>
            <a:r>
              <a:rPr lang="en-US"/>
              <a:t>   ROI = (total discounted benefits - total discounted costs) / discounted costs</a:t>
            </a:r>
          </a:p>
          <a:p>
            <a:r>
              <a:rPr lang="en-US"/>
              <a:t>The higher the ROI, the better	</a:t>
            </a:r>
          </a:p>
          <a:p>
            <a:r>
              <a:rPr lang="en-US"/>
              <a:t>Many organizations have a required rate of return or minimum acceptable rate of return on investment for projects	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609FF-32C8-4FB0-93DE-046D92711B6F}" type="slidenum">
              <a:rPr lang="en-US"/>
              <a:pPr/>
              <a:t>75</a:t>
            </a:fld>
            <a:endParaRPr lang="en-US"/>
          </a:p>
        </p:txBody>
      </p:sp>
      <p:sp>
        <p:nvSpPr>
          <p:cNvPr id="516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Return on Investment (ROI)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1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/>
              <a:t>Another important financial consideration is payback analysis</a:t>
            </a:r>
          </a:p>
          <a:p>
            <a:r>
              <a:rPr lang="en-US" sz="2800"/>
              <a:t>The “payback period” is the amount of time it will take to recoup, in the form of net cash inflows, the net dollars invested in a project</a:t>
            </a:r>
          </a:p>
          <a:p>
            <a:r>
              <a:rPr lang="en-US" sz="2800"/>
              <a:t>Payback occurs when the cumulative discounted benefits and costs are greater than zero</a:t>
            </a:r>
          </a:p>
          <a:p>
            <a:r>
              <a:rPr lang="en-US" sz="2800"/>
              <a:t>Many organizations want IT projects to have a fairly short payback period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EEC5AB-01CF-4EFF-8EF4-476C656DC349}" type="slidenum">
              <a:rPr lang="en-US"/>
              <a:pPr/>
              <a:t>76</a:t>
            </a:fld>
            <a:endParaRPr lang="en-US"/>
          </a:p>
        </p:txBody>
      </p:sp>
      <p:sp>
        <p:nvSpPr>
          <p:cNvPr id="518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Payback Analysis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019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85800" y="1828800"/>
            <a:ext cx="7772400" cy="3543300"/>
          </a:xfrm>
          <a:noFill/>
          <a:ln/>
        </p:spPr>
      </p:pic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88D3D-A5B7-4DE9-911B-FA4276440FDB}" type="slidenum">
              <a:rPr lang="en-US"/>
              <a:pPr/>
              <a:t>77</a:t>
            </a:fld>
            <a:endParaRPr lang="en-US"/>
          </a:p>
        </p:txBody>
      </p:sp>
      <p:sp>
        <p:nvSpPr>
          <p:cNvPr id="520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NPV, ROI, Payback Period: Ex 1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55870-39EB-49E7-9223-14407EC1645E}" type="slidenum">
              <a:rPr lang="en-US"/>
              <a:pPr/>
              <a:t>78</a:t>
            </a:fld>
            <a:endParaRPr lang="en-US"/>
          </a:p>
        </p:txBody>
      </p:sp>
      <p:sp>
        <p:nvSpPr>
          <p:cNvPr id="521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NPV, ROI, Payback Period: Ex 2</a:t>
            </a:r>
          </a:p>
        </p:txBody>
      </p:sp>
      <p:pic>
        <p:nvPicPr>
          <p:cNvPr id="521220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1828800"/>
            <a:ext cx="7772400" cy="35814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A weighted scoring model is a tool that provides a systematic process for selecting projects based on many criteria</a:t>
            </a:r>
          </a:p>
          <a:p>
            <a:pPr lvl="2">
              <a:lnSpc>
                <a:spcPct val="90000"/>
              </a:lnSpc>
            </a:pPr>
            <a:r>
              <a:rPr lang="en-US"/>
              <a:t>First identify criteria important to the project selection process</a:t>
            </a:r>
          </a:p>
          <a:p>
            <a:pPr lvl="2">
              <a:lnSpc>
                <a:spcPct val="90000"/>
              </a:lnSpc>
            </a:pPr>
            <a:r>
              <a:rPr lang="en-US"/>
              <a:t>Then assign weights (percentages) to each criterion so they add up to 100%</a:t>
            </a:r>
          </a:p>
          <a:p>
            <a:pPr lvl="2">
              <a:lnSpc>
                <a:spcPct val="90000"/>
              </a:lnSpc>
            </a:pPr>
            <a:r>
              <a:rPr lang="en-US"/>
              <a:t>Then assign scores to each criterion for each project</a:t>
            </a:r>
          </a:p>
          <a:p>
            <a:pPr lvl="2">
              <a:lnSpc>
                <a:spcPct val="90000"/>
              </a:lnSpc>
            </a:pPr>
            <a:r>
              <a:rPr lang="en-US"/>
              <a:t>Multiply scores * weights = total weighted scores</a:t>
            </a:r>
          </a:p>
          <a:p>
            <a:pPr>
              <a:lnSpc>
                <a:spcPct val="90000"/>
              </a:lnSpc>
            </a:pPr>
            <a:r>
              <a:rPr lang="en-US"/>
              <a:t>The higher the weighted score, the better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841802-6D36-4615-9454-BD40A268C215}" type="slidenum">
              <a:rPr lang="en-US"/>
              <a:pPr/>
              <a:t>79</a:t>
            </a:fld>
            <a:endParaRPr lang="en-US"/>
          </a:p>
        </p:txBody>
      </p:sp>
      <p:sp>
        <p:nvSpPr>
          <p:cNvPr id="460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Weighted Scoring Model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4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/>
              <a:t>Project Planning: A 12 Step Program</a:t>
            </a:r>
          </a:p>
        </p:txBody>
      </p:sp>
      <p:sp>
        <p:nvSpPr>
          <p:cNvPr id="360451" name="Rectangle 3"/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pPr marL="533400" indent="-533400">
              <a:buFontTx/>
              <a:buAutoNum type="arabicParenR"/>
            </a:pPr>
            <a:r>
              <a:rPr lang="en-US" dirty="0"/>
              <a:t>Set goal and scope</a:t>
            </a:r>
          </a:p>
          <a:p>
            <a:pPr marL="533400" indent="-533400">
              <a:buFontTx/>
              <a:buAutoNum type="arabicParenR"/>
            </a:pPr>
            <a:r>
              <a:rPr lang="en-US" dirty="0"/>
              <a:t>Select lifecycle</a:t>
            </a:r>
          </a:p>
          <a:p>
            <a:pPr marL="533400" indent="-533400">
              <a:buFontTx/>
              <a:buAutoNum type="arabicParenR"/>
            </a:pPr>
            <a:r>
              <a:rPr lang="en-US" dirty="0"/>
              <a:t>Set org./team form</a:t>
            </a:r>
          </a:p>
          <a:p>
            <a:pPr marL="533400" indent="-533400">
              <a:buFontTx/>
              <a:buAutoNum type="arabicParenR"/>
            </a:pPr>
            <a:r>
              <a:rPr lang="en-US" dirty="0"/>
              <a:t>Start team selection</a:t>
            </a:r>
          </a:p>
          <a:p>
            <a:pPr marL="533400" indent="-533400">
              <a:buFontTx/>
              <a:buAutoNum type="arabicParenR"/>
            </a:pPr>
            <a:r>
              <a:rPr lang="en-US" dirty="0"/>
              <a:t>Determine risks</a:t>
            </a:r>
          </a:p>
          <a:p>
            <a:pPr marL="533400" indent="-533400">
              <a:buFontTx/>
              <a:buAutoNum type="arabicParenR"/>
            </a:pPr>
            <a:r>
              <a:rPr lang="en-US" dirty="0"/>
              <a:t>Create WBS</a:t>
            </a:r>
          </a:p>
        </p:txBody>
      </p:sp>
      <p:sp>
        <p:nvSpPr>
          <p:cNvPr id="360452" name="Rectangle 4"/>
          <p:cNvSpPr>
            <a:spLocks noGrp="1" noChangeArrowheads="1"/>
          </p:cNvSpPr>
          <p:nvPr>
            <p:ph sz="quarter" idx="4"/>
          </p:nvPr>
        </p:nvSpPr>
        <p:spPr/>
        <p:txBody>
          <a:bodyPr/>
          <a:lstStyle/>
          <a:p>
            <a:pPr marL="533400" indent="-533400">
              <a:buFontTx/>
              <a:buAutoNum type="arabicParenR" startAt="7"/>
            </a:pPr>
            <a:r>
              <a:rPr lang="en-US"/>
              <a:t>Identify tasks</a:t>
            </a:r>
          </a:p>
          <a:p>
            <a:pPr marL="533400" indent="-533400">
              <a:buFontTx/>
              <a:buAutoNum type="arabicParenR" startAt="7"/>
            </a:pPr>
            <a:r>
              <a:rPr lang="en-US"/>
              <a:t>Estimate size</a:t>
            </a:r>
          </a:p>
          <a:p>
            <a:pPr marL="533400" indent="-533400">
              <a:buFontTx/>
              <a:buAutoNum type="arabicParenR" startAt="7"/>
            </a:pPr>
            <a:r>
              <a:rPr lang="en-US"/>
              <a:t>Estimate effort</a:t>
            </a:r>
          </a:p>
          <a:p>
            <a:pPr marL="533400" indent="-533400">
              <a:buFontTx/>
              <a:buAutoNum type="arabicParenR" startAt="7"/>
            </a:pPr>
            <a:r>
              <a:rPr lang="en-US"/>
              <a:t>Identify task dependencies</a:t>
            </a:r>
          </a:p>
          <a:p>
            <a:pPr marL="533400" indent="-533400">
              <a:buFontTx/>
              <a:buAutoNum type="arabicParenR" startAt="7"/>
            </a:pPr>
            <a:r>
              <a:rPr lang="en-US"/>
              <a:t>Assign resources</a:t>
            </a:r>
          </a:p>
          <a:p>
            <a:pPr marL="533400" indent="-533400">
              <a:buFontTx/>
              <a:buAutoNum type="arabicParenR" startAt="7"/>
            </a:pPr>
            <a:r>
              <a:rPr lang="en-US"/>
              <a:t>Schedule work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14211-2C93-4DE5-9840-B03D80948FA3}" type="slidenum">
              <a:rPr lang="en-US"/>
              <a:pPr/>
              <a:t>8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634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834985" y="1481138"/>
            <a:ext cx="5474030" cy="4525962"/>
          </a:xfrm>
          <a:noFill/>
          <a:ln/>
        </p:spPr>
      </p:pic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BCCC8-052D-48A1-8E27-7AB56C04076C}" type="slidenum">
              <a:rPr lang="en-US"/>
              <a:pPr/>
              <a:t>80</a:t>
            </a:fld>
            <a:endParaRPr lang="en-US"/>
          </a:p>
        </p:txBody>
      </p:sp>
      <p:sp>
        <p:nvSpPr>
          <p:cNvPr id="52633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Sample Weighted Scoring Model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2362200"/>
            <a:ext cx="71628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Software Project Planning</a:t>
            </a:r>
          </a:p>
          <a:p>
            <a:r>
              <a:rPr lang="fr-FR" dirty="0" smtClean="0"/>
              <a:t>Software Project Estimation</a:t>
            </a:r>
          </a:p>
          <a:p>
            <a:r>
              <a:rPr lang="fr-FR" dirty="0" smtClean="0"/>
              <a:t>Software Project </a:t>
            </a:r>
            <a:r>
              <a:rPr lang="fr-FR" dirty="0" err="1" smtClean="0"/>
              <a:t>Scheduling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3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Once tasks (from the WBS) and size/effort (from estimation) are known: then schedule</a:t>
            </a:r>
          </a:p>
          <a:p>
            <a:r>
              <a:rPr lang="en-US" sz="2800"/>
              <a:t>Primary objectives</a:t>
            </a:r>
          </a:p>
          <a:p>
            <a:pPr lvl="2"/>
            <a:r>
              <a:rPr lang="en-US" sz="2000"/>
              <a:t>Best time</a:t>
            </a:r>
          </a:p>
          <a:p>
            <a:pPr lvl="2"/>
            <a:r>
              <a:rPr lang="en-US" sz="2000"/>
              <a:t>Least cost</a:t>
            </a:r>
          </a:p>
          <a:p>
            <a:pPr lvl="2"/>
            <a:r>
              <a:rPr lang="en-US" sz="2000"/>
              <a:t>Least risk</a:t>
            </a:r>
          </a:p>
          <a:p>
            <a:r>
              <a:rPr lang="en-US" sz="2800"/>
              <a:t>Secondary objectives</a:t>
            </a:r>
          </a:p>
          <a:p>
            <a:pPr lvl="2"/>
            <a:r>
              <a:rPr lang="en-US" sz="2000"/>
              <a:t>Evaluation of schedule alternatives</a:t>
            </a:r>
          </a:p>
          <a:p>
            <a:pPr lvl="2"/>
            <a:r>
              <a:rPr lang="en-US" sz="2000"/>
              <a:t>Effective use of resources</a:t>
            </a:r>
          </a:p>
          <a:p>
            <a:pPr lvl="2"/>
            <a:r>
              <a:rPr lang="en-US" sz="2000"/>
              <a:t>Communications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12C1E9-C831-4B8D-AF32-73EBD91BA978}" type="slidenum">
              <a:rPr lang="en-US"/>
              <a:pPr/>
              <a:t>82</a:t>
            </a:fld>
            <a:endParaRPr lang="en-US"/>
          </a:p>
        </p:txBody>
      </p:sp>
      <p:sp>
        <p:nvSpPr>
          <p:cNvPr id="314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Scheduling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0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Precedence: </a:t>
            </a:r>
          </a:p>
          <a:p>
            <a:pPr lvl="2"/>
            <a:r>
              <a:rPr lang="en-US"/>
              <a:t>A task that must occur before another is said to have precedence of the other</a:t>
            </a:r>
          </a:p>
          <a:p>
            <a:r>
              <a:rPr lang="en-US"/>
              <a:t>Concurrence:</a:t>
            </a:r>
          </a:p>
          <a:p>
            <a:pPr lvl="2"/>
            <a:r>
              <a:rPr lang="en-US"/>
              <a:t>Concurrent tasks are those that can occur at the same time (in parallel)</a:t>
            </a:r>
          </a:p>
          <a:p>
            <a:r>
              <a:rPr lang="en-US"/>
              <a:t>Leads &amp; Lag Time</a:t>
            </a:r>
          </a:p>
          <a:p>
            <a:pPr lvl="2"/>
            <a:r>
              <a:rPr lang="en-US"/>
              <a:t>Delays between activities</a:t>
            </a:r>
          </a:p>
          <a:p>
            <a:pPr lvl="2"/>
            <a:r>
              <a:rPr lang="en-US"/>
              <a:t>Time required before or after a given task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DEE1B-07F9-4A9B-9CB6-FC400125CCDF}" type="slidenum">
              <a:rPr lang="en-US"/>
              <a:pPr/>
              <a:t>83</a:t>
            </a:fld>
            <a:endParaRPr lang="en-US"/>
          </a:p>
        </p:txBody>
      </p:sp>
      <p:sp>
        <p:nvSpPr>
          <p:cNvPr id="384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Terminology</a:t>
            </a:r>
          </a:p>
        </p:txBody>
      </p:sp>
    </p:spTree>
  </p:cSld>
  <p:clrMapOvr>
    <a:masterClrMapping/>
  </p:clrMapOvr>
  <p:transition/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Milestones</a:t>
            </a:r>
          </a:p>
          <a:p>
            <a:pPr lvl="1">
              <a:lnSpc>
                <a:spcPct val="90000"/>
              </a:lnSpc>
            </a:pPr>
            <a:r>
              <a:rPr lang="en-US"/>
              <a:t>Have a duration of zero</a:t>
            </a:r>
          </a:p>
          <a:p>
            <a:pPr lvl="1">
              <a:lnSpc>
                <a:spcPct val="90000"/>
              </a:lnSpc>
            </a:pPr>
            <a:r>
              <a:rPr lang="en-US"/>
              <a:t>Identify critical points in your schedule</a:t>
            </a:r>
          </a:p>
          <a:p>
            <a:pPr lvl="1">
              <a:lnSpc>
                <a:spcPct val="90000"/>
              </a:lnSpc>
            </a:pPr>
            <a:r>
              <a:rPr lang="en-US"/>
              <a:t>Shown as inverted triangle or a diamond</a:t>
            </a:r>
          </a:p>
          <a:p>
            <a:pPr lvl="1">
              <a:lnSpc>
                <a:spcPct val="90000"/>
              </a:lnSpc>
            </a:pPr>
            <a:r>
              <a:rPr lang="en-US"/>
              <a:t>Often used at “review” or “delivery” times</a:t>
            </a:r>
          </a:p>
          <a:p>
            <a:pPr lvl="2">
              <a:lnSpc>
                <a:spcPct val="90000"/>
              </a:lnSpc>
            </a:pPr>
            <a:r>
              <a:rPr lang="en-US"/>
              <a:t>Or at end or beginning of phases</a:t>
            </a:r>
          </a:p>
          <a:p>
            <a:pPr lvl="2">
              <a:lnSpc>
                <a:spcPct val="90000"/>
              </a:lnSpc>
            </a:pPr>
            <a:r>
              <a:rPr lang="en-US"/>
              <a:t>Ex: Software Requirements Review (SRR)</a:t>
            </a:r>
          </a:p>
          <a:p>
            <a:pPr lvl="2">
              <a:lnSpc>
                <a:spcPct val="90000"/>
              </a:lnSpc>
            </a:pPr>
            <a:r>
              <a:rPr lang="en-US"/>
              <a:t>Ex: User Sign-off</a:t>
            </a:r>
          </a:p>
          <a:p>
            <a:pPr lvl="1">
              <a:lnSpc>
                <a:spcPct val="90000"/>
              </a:lnSpc>
            </a:pPr>
            <a:r>
              <a:rPr lang="en-US"/>
              <a:t>Can be tied to contract terms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CF97D-FA71-490D-90DA-7EC4EEC8F8EC}" type="slidenum">
              <a:rPr lang="en-US"/>
              <a:pPr/>
              <a:t>84</a:t>
            </a:fld>
            <a:endParaRPr lang="en-US"/>
          </a:p>
        </p:txBody>
      </p:sp>
      <p:sp>
        <p:nvSpPr>
          <p:cNvPr id="401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Terminology</a:t>
            </a:r>
          </a:p>
        </p:txBody>
      </p:sp>
    </p:spTree>
  </p:cSld>
  <p:clrMapOvr>
    <a:masterClrMapping/>
  </p:clrMapOvr>
  <p:transition/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/>
              <a:t>Example</a:t>
            </a:r>
          </a:p>
          <a:p>
            <a:pPr>
              <a:buFontTx/>
              <a:buNone/>
            </a:pPr>
            <a:r>
              <a:rPr lang="en-US"/>
              <a:t>Milestones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43774-5F64-48DB-81DB-0CF858D0B384}" type="slidenum">
              <a:rPr lang="en-US"/>
              <a:pPr/>
              <a:t>85</a:t>
            </a:fld>
            <a:endParaRPr lang="en-US"/>
          </a:p>
        </p:txBody>
      </p:sp>
      <p:sp>
        <p:nvSpPr>
          <p:cNvPr id="425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Terminology</a:t>
            </a:r>
          </a:p>
        </p:txBody>
      </p:sp>
      <p:graphicFrame>
        <p:nvGraphicFramePr>
          <p:cNvPr id="425989" name="Object 5"/>
          <p:cNvGraphicFramePr>
            <a:graphicFrameLocks noChangeAspect="1"/>
          </p:cNvGraphicFramePr>
          <p:nvPr/>
        </p:nvGraphicFramePr>
        <p:xfrm>
          <a:off x="2971800" y="1524000"/>
          <a:ext cx="5886450" cy="4695825"/>
        </p:xfrm>
        <a:graphic>
          <a:graphicData uri="http://schemas.openxmlformats.org/presentationml/2006/ole">
            <p:oleObj spid="_x0000_s74754" name="Bitmap Image" r:id="rId4" imgW="5885714" imgH="4695238" progId="PBrush">
              <p:embed/>
            </p:oleObj>
          </a:graphicData>
        </a:graphic>
      </p:graphicFrame>
    </p:spTree>
  </p:cSld>
  <p:clrMapOvr>
    <a:masterClrMapping/>
  </p:clrMapOvr>
  <p:transition/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Slack &amp; Float</a:t>
            </a:r>
          </a:p>
          <a:p>
            <a:pPr lvl="1">
              <a:lnSpc>
                <a:spcPct val="90000"/>
              </a:lnSpc>
            </a:pPr>
            <a:r>
              <a:rPr lang="en-US"/>
              <a:t>Float &amp; Slack: synonymous terms</a:t>
            </a:r>
          </a:p>
          <a:p>
            <a:pPr lvl="1">
              <a:lnSpc>
                <a:spcPct val="90000"/>
              </a:lnSpc>
            </a:pPr>
            <a:r>
              <a:rPr lang="en-US"/>
              <a:t>Free Slack</a:t>
            </a:r>
          </a:p>
          <a:p>
            <a:pPr lvl="3">
              <a:lnSpc>
                <a:spcPct val="90000"/>
              </a:lnSpc>
            </a:pPr>
            <a:r>
              <a:rPr lang="en-US"/>
              <a:t>Slack an activity has before it delays next task</a:t>
            </a:r>
          </a:p>
          <a:p>
            <a:pPr lvl="1">
              <a:lnSpc>
                <a:spcPct val="90000"/>
              </a:lnSpc>
            </a:pPr>
            <a:r>
              <a:rPr lang="en-US"/>
              <a:t>Total Slack</a:t>
            </a:r>
          </a:p>
          <a:p>
            <a:pPr lvl="3">
              <a:lnSpc>
                <a:spcPct val="90000"/>
              </a:lnSpc>
            </a:pPr>
            <a:r>
              <a:rPr lang="en-US"/>
              <a:t>Slack an activity has before delaying whole project</a:t>
            </a:r>
          </a:p>
          <a:p>
            <a:pPr lvl="1">
              <a:lnSpc>
                <a:spcPct val="90000"/>
              </a:lnSpc>
            </a:pPr>
            <a:r>
              <a:rPr lang="en-US"/>
              <a:t>Slack Time T</a:t>
            </a:r>
            <a:r>
              <a:rPr lang="en-US" baseline="-25000"/>
              <a:t>S</a:t>
            </a:r>
            <a:r>
              <a:rPr lang="en-US"/>
              <a:t> = T</a:t>
            </a:r>
            <a:r>
              <a:rPr lang="en-US" baseline="-25000"/>
              <a:t>L</a:t>
            </a:r>
            <a:r>
              <a:rPr lang="en-US"/>
              <a:t> – T</a:t>
            </a:r>
            <a:r>
              <a:rPr lang="en-US" baseline="-25000"/>
              <a:t>E</a:t>
            </a:r>
          </a:p>
          <a:p>
            <a:pPr lvl="2">
              <a:lnSpc>
                <a:spcPct val="90000"/>
              </a:lnSpc>
            </a:pPr>
            <a:r>
              <a:rPr lang="en-US"/>
              <a:t>T</a:t>
            </a:r>
            <a:r>
              <a:rPr lang="en-US" baseline="-25000"/>
              <a:t>E</a:t>
            </a:r>
            <a:r>
              <a:rPr lang="en-US"/>
              <a:t> = earliest time an event can take place</a:t>
            </a:r>
          </a:p>
          <a:p>
            <a:pPr lvl="2">
              <a:lnSpc>
                <a:spcPct val="90000"/>
              </a:lnSpc>
            </a:pPr>
            <a:r>
              <a:rPr lang="en-US"/>
              <a:t>T</a:t>
            </a:r>
            <a:r>
              <a:rPr lang="en-US" baseline="-25000"/>
              <a:t>L</a:t>
            </a:r>
            <a:r>
              <a:rPr lang="en-US"/>
              <a:t> = latest date it can occur w/o extending project’s completion date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60BC6-F197-46AC-BA02-7B9B3314D5BC}" type="slidenum">
              <a:rPr lang="en-US"/>
              <a:pPr/>
              <a:t>86</a:t>
            </a:fld>
            <a:endParaRPr lang="en-US"/>
          </a:p>
        </p:txBody>
      </p:sp>
      <p:sp>
        <p:nvSpPr>
          <p:cNvPr id="327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Terminology</a:t>
            </a:r>
          </a:p>
        </p:txBody>
      </p:sp>
    </p:spTree>
  </p:cSld>
  <p:clrMapOvr>
    <a:masterClrMapping/>
  </p:clrMapOvr>
  <p:transition/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/>
              <a:t>Mathematical Analysis</a:t>
            </a:r>
          </a:p>
          <a:p>
            <a:pPr lvl="2"/>
            <a:r>
              <a:rPr lang="en-US"/>
              <a:t>Network Diagrams</a:t>
            </a:r>
          </a:p>
          <a:p>
            <a:pPr lvl="3"/>
            <a:r>
              <a:rPr lang="en-US"/>
              <a:t>PERT</a:t>
            </a:r>
          </a:p>
          <a:p>
            <a:pPr lvl="3"/>
            <a:r>
              <a:rPr lang="en-US"/>
              <a:t>CPM</a:t>
            </a:r>
          </a:p>
          <a:p>
            <a:pPr lvl="3"/>
            <a:r>
              <a:rPr lang="en-US"/>
              <a:t>GERT</a:t>
            </a:r>
          </a:p>
          <a:p>
            <a:pPr lvl="1"/>
            <a:r>
              <a:rPr lang="en-US"/>
              <a:t>Bar Charts</a:t>
            </a:r>
          </a:p>
          <a:p>
            <a:pPr lvl="2"/>
            <a:r>
              <a:rPr lang="en-US"/>
              <a:t>Milestone Chart</a:t>
            </a:r>
          </a:p>
          <a:p>
            <a:pPr lvl="2"/>
            <a:r>
              <a:rPr lang="en-US"/>
              <a:t>Gantt Chart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6C75C-14CB-48A6-8447-BB3732B5D53E}" type="slidenum">
              <a:rPr lang="en-US"/>
              <a:pPr/>
              <a:t>87</a:t>
            </a:fld>
            <a:endParaRPr lang="en-US"/>
          </a:p>
        </p:txBody>
      </p:sp>
      <p:sp>
        <p:nvSpPr>
          <p:cNvPr id="422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Scheduling Techniques</a:t>
            </a:r>
          </a:p>
        </p:txBody>
      </p:sp>
    </p:spTree>
  </p:cSld>
  <p:clrMapOvr>
    <a:masterClrMapping/>
  </p:clrMapOvr>
  <p:transition/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Developed in the 1950’s</a:t>
            </a:r>
          </a:p>
          <a:p>
            <a:r>
              <a:rPr lang="en-US"/>
              <a:t>A graphical representation of the tasks necessary to complete a project</a:t>
            </a:r>
          </a:p>
          <a:p>
            <a:r>
              <a:rPr lang="en-US"/>
              <a:t>Visualizes the flow of tasks &amp; relationships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9EDF4-8E0F-4C0A-A2B0-149ADF98594D}" type="slidenum">
              <a:rPr lang="en-US"/>
              <a:pPr/>
              <a:t>88</a:t>
            </a:fld>
            <a:endParaRPr lang="en-US"/>
          </a:p>
        </p:txBody>
      </p:sp>
      <p:sp>
        <p:nvSpPr>
          <p:cNvPr id="318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Network Diagrams</a:t>
            </a:r>
          </a:p>
        </p:txBody>
      </p:sp>
    </p:spTree>
  </p:cSld>
  <p:clrMapOvr>
    <a:masterClrMapping/>
  </p:clrMapOvr>
  <p:transition/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02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PERT</a:t>
            </a:r>
          </a:p>
          <a:p>
            <a:pPr lvl="1"/>
            <a:r>
              <a:rPr lang="en-US"/>
              <a:t>Program Evaluation and Review Technique</a:t>
            </a:r>
          </a:p>
          <a:p>
            <a:r>
              <a:rPr lang="en-US"/>
              <a:t>CPM</a:t>
            </a:r>
          </a:p>
          <a:p>
            <a:pPr lvl="1"/>
            <a:r>
              <a:rPr lang="en-US"/>
              <a:t>Critical Path Method</a:t>
            </a:r>
          </a:p>
          <a:p>
            <a:r>
              <a:rPr lang="en-US"/>
              <a:t>Sometimes treated synonymously</a:t>
            </a:r>
          </a:p>
          <a:p>
            <a:r>
              <a:rPr lang="en-US"/>
              <a:t>All are models using network diagrams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66F0A-F6C6-4912-AB9F-DAE3D699810D}" type="slidenum">
              <a:rPr lang="en-US"/>
              <a:pPr/>
              <a:t>89</a:t>
            </a:fld>
            <a:endParaRPr lang="en-US"/>
          </a:p>
        </p:txBody>
      </p:sp>
      <p:sp>
        <p:nvSpPr>
          <p:cNvPr id="385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Mathematical Analysis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899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981200"/>
            <a:ext cx="7772400" cy="4343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Why</a:t>
            </a:r>
          </a:p>
          <a:p>
            <a:pPr lvl="2">
              <a:lnSpc>
                <a:spcPct val="90000"/>
              </a:lnSpc>
            </a:pPr>
            <a:r>
              <a:rPr lang="en-US" sz="1800"/>
              <a:t>Deliverable: ROI</a:t>
            </a:r>
          </a:p>
          <a:p>
            <a:pPr>
              <a:lnSpc>
                <a:spcPct val="90000"/>
              </a:lnSpc>
            </a:pPr>
            <a:r>
              <a:rPr lang="en-US"/>
              <a:t>What</a:t>
            </a:r>
          </a:p>
          <a:p>
            <a:pPr lvl="2">
              <a:lnSpc>
                <a:spcPct val="90000"/>
              </a:lnSpc>
            </a:pPr>
            <a:r>
              <a:rPr lang="en-US" sz="1800"/>
              <a:t>SOW, Requirements</a:t>
            </a:r>
          </a:p>
          <a:p>
            <a:pPr>
              <a:lnSpc>
                <a:spcPct val="90000"/>
              </a:lnSpc>
            </a:pPr>
            <a:r>
              <a:rPr lang="en-US"/>
              <a:t>How</a:t>
            </a:r>
          </a:p>
          <a:p>
            <a:pPr lvl="2">
              <a:lnSpc>
                <a:spcPct val="90000"/>
              </a:lnSpc>
            </a:pPr>
            <a:r>
              <a:rPr lang="en-US" sz="1800"/>
              <a:t>Design Specification, SDP, Lifecycle</a:t>
            </a:r>
          </a:p>
          <a:p>
            <a:pPr>
              <a:lnSpc>
                <a:spcPct val="90000"/>
              </a:lnSpc>
            </a:pPr>
            <a:r>
              <a:rPr lang="en-US"/>
              <a:t>Do</a:t>
            </a:r>
          </a:p>
          <a:p>
            <a:pPr lvl="2">
              <a:lnSpc>
                <a:spcPct val="90000"/>
              </a:lnSpc>
            </a:pPr>
            <a:r>
              <a:rPr lang="en-US" sz="1800"/>
              <a:t>Execution</a:t>
            </a:r>
          </a:p>
          <a:p>
            <a:pPr>
              <a:lnSpc>
                <a:spcPct val="90000"/>
              </a:lnSpc>
            </a:pPr>
            <a:r>
              <a:rPr lang="en-US"/>
              <a:t>Done</a:t>
            </a:r>
          </a:p>
          <a:p>
            <a:pPr lvl="2">
              <a:lnSpc>
                <a:spcPct val="90000"/>
              </a:lnSpc>
            </a:pPr>
            <a:r>
              <a:rPr lang="en-US" sz="1800"/>
              <a:t>PPR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39F542-D0F2-41B3-A798-4307A784820A}" type="slidenum">
              <a:rPr lang="en-US"/>
              <a:pPr/>
              <a:t>9</a:t>
            </a:fld>
            <a:endParaRPr lang="en-US"/>
          </a:p>
        </p:txBody>
      </p:sp>
      <p:sp>
        <p:nvSpPr>
          <p:cNvPr id="464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Your PM Process</a:t>
            </a:r>
          </a:p>
        </p:txBody>
      </p:sp>
      <p:graphicFrame>
        <p:nvGraphicFramePr>
          <p:cNvPr id="464900" name="Object 4"/>
          <p:cNvGraphicFramePr>
            <a:graphicFrameLocks noChangeAspect="1"/>
          </p:cNvGraphicFramePr>
          <p:nvPr/>
        </p:nvGraphicFramePr>
        <p:xfrm>
          <a:off x="4800600" y="1371600"/>
          <a:ext cx="3886200" cy="2422525"/>
        </p:xfrm>
        <a:graphic>
          <a:graphicData uri="http://schemas.openxmlformats.org/presentationml/2006/ole">
            <p:oleObj spid="_x0000_s1026" name="Bitmap Image" r:id="rId4" imgW="4629796" imgH="2886478" progId="PBrush">
              <p:embed/>
            </p:oleObj>
          </a:graphicData>
        </a:graphic>
      </p:graphicFrame>
      <p:sp>
        <p:nvSpPr>
          <p:cNvPr id="464901" name="Text Box 5"/>
          <p:cNvSpPr txBox="1">
            <a:spLocks noChangeArrowheads="1"/>
          </p:cNvSpPr>
          <p:nvPr/>
        </p:nvSpPr>
        <p:spPr bwMode="auto">
          <a:xfrm>
            <a:off x="6400800" y="4114800"/>
            <a:ext cx="2438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en-US" sz="1000" dirty="0" err="1"/>
              <a:t>Futrell</a:t>
            </a:r>
            <a:r>
              <a:rPr lang="en-US" sz="1000" dirty="0"/>
              <a:t>, Shafer, Shafer, “Quality Software Project Management”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949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32961" y="1481138"/>
            <a:ext cx="6678077" cy="4525962"/>
          </a:xfrm>
          <a:noFill/>
          <a:ln/>
        </p:spPr>
      </p:pic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D7E53-3203-4BBF-B3B9-34E1A90FEA45}" type="slidenum">
              <a:rPr lang="en-US"/>
              <a:pPr/>
              <a:t>90</a:t>
            </a:fld>
            <a:endParaRPr lang="en-US"/>
          </a:p>
        </p:txBody>
      </p:sp>
      <p:sp>
        <p:nvSpPr>
          <p:cNvPr id="319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MS-Project Example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Two classic formats</a:t>
            </a:r>
          </a:p>
          <a:p>
            <a:pPr lvl="1"/>
            <a:r>
              <a:rPr lang="en-US" sz="2400"/>
              <a:t>AOA: Activity on Arrow</a:t>
            </a:r>
          </a:p>
          <a:p>
            <a:pPr lvl="1"/>
            <a:r>
              <a:rPr lang="en-US" sz="2400"/>
              <a:t>AON: Activity on Node</a:t>
            </a:r>
          </a:p>
          <a:p>
            <a:r>
              <a:rPr lang="en-US" sz="2800"/>
              <a:t>Each task labeled with</a:t>
            </a:r>
          </a:p>
          <a:p>
            <a:pPr lvl="2"/>
            <a:r>
              <a:rPr lang="en-US" sz="2000"/>
              <a:t>Identifier (usually a letter/code)</a:t>
            </a:r>
          </a:p>
          <a:p>
            <a:pPr lvl="2"/>
            <a:r>
              <a:rPr lang="en-US" sz="2000"/>
              <a:t>Duration (in std. unit like days)</a:t>
            </a:r>
          </a:p>
          <a:p>
            <a:r>
              <a:rPr lang="en-US" sz="2800"/>
              <a:t>There are other variations of labeling</a:t>
            </a:r>
          </a:p>
          <a:p>
            <a:r>
              <a:rPr lang="en-US" sz="2800"/>
              <a:t>There is 1 start &amp; 1 end event</a:t>
            </a:r>
          </a:p>
          <a:p>
            <a:r>
              <a:rPr lang="en-US" sz="2800"/>
              <a:t>Time goes from left to right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C14FA6-962F-414B-9C21-AE96ED39F53A}" type="slidenum">
              <a:rPr lang="en-US"/>
              <a:pPr/>
              <a:t>91</a:t>
            </a:fld>
            <a:endParaRPr lang="en-US"/>
          </a:p>
        </p:txBody>
      </p:sp>
      <p:sp>
        <p:nvSpPr>
          <p:cNvPr id="320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Network Diagrams</a:t>
            </a:r>
          </a:p>
        </p:txBody>
      </p:sp>
    </p:spTree>
  </p:cSld>
  <p:clrMapOvr>
    <a:masterClrMapping/>
  </p:clrMapOvr>
  <p:transition/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088920-A4D5-4B42-9AC0-698315EEE074}" type="slidenum">
              <a:rPr lang="en-US"/>
              <a:pPr/>
              <a:t>92</a:t>
            </a:fld>
            <a:endParaRPr lang="en-US"/>
          </a:p>
        </p:txBody>
      </p:sp>
      <p:sp>
        <p:nvSpPr>
          <p:cNvPr id="322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Node Formats</a:t>
            </a:r>
          </a:p>
        </p:txBody>
      </p:sp>
      <p:graphicFrame>
        <p:nvGraphicFramePr>
          <p:cNvPr id="322564" name="Object 4"/>
          <p:cNvGraphicFramePr>
            <a:graphicFrameLocks noChangeAspect="1"/>
          </p:cNvGraphicFramePr>
          <p:nvPr/>
        </p:nvGraphicFramePr>
        <p:xfrm>
          <a:off x="2438400" y="1447800"/>
          <a:ext cx="4314825" cy="4638675"/>
        </p:xfrm>
        <a:graphic>
          <a:graphicData uri="http://schemas.openxmlformats.org/presentationml/2006/ole">
            <p:oleObj spid="_x0000_s75778" name="Bitmap Image" r:id="rId4" imgW="3677163" imgH="3952381" progId="PBrush">
              <p:embed/>
            </p:oleObj>
          </a:graphicData>
        </a:graphic>
      </p:graphicFrame>
    </p:spTree>
  </p:cSld>
  <p:clrMapOvr>
    <a:masterClrMapping/>
  </p:clrMapOvr>
  <p:transition/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AOA consists of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Circles representing Events</a:t>
            </a:r>
          </a:p>
          <a:p>
            <a:pPr lvl="3">
              <a:lnSpc>
                <a:spcPct val="90000"/>
              </a:lnSpc>
            </a:pPr>
            <a:r>
              <a:rPr lang="en-US" sz="1800"/>
              <a:t>Such as ‘start’ or ‘end’ of a given task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Lines representing Tasks</a:t>
            </a:r>
          </a:p>
          <a:p>
            <a:pPr lvl="3">
              <a:lnSpc>
                <a:spcPct val="90000"/>
              </a:lnSpc>
            </a:pPr>
            <a:r>
              <a:rPr lang="en-US" sz="1800"/>
              <a:t>Thing being done ‘Build UI’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a.k.a. Arrow Diagramming Method (ADM)</a:t>
            </a:r>
          </a:p>
          <a:p>
            <a:pPr>
              <a:lnSpc>
                <a:spcPct val="90000"/>
              </a:lnSpc>
            </a:pPr>
            <a:r>
              <a:rPr lang="en-US" sz="2800"/>
              <a:t>AON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Tasks on Nodes</a:t>
            </a:r>
          </a:p>
          <a:p>
            <a:pPr lvl="3">
              <a:lnSpc>
                <a:spcPct val="90000"/>
              </a:lnSpc>
            </a:pPr>
            <a:r>
              <a:rPr lang="en-US" sz="1800"/>
              <a:t>Nodes can be circles or rectangles (usually latter)</a:t>
            </a:r>
          </a:p>
          <a:p>
            <a:pPr lvl="3">
              <a:lnSpc>
                <a:spcPct val="90000"/>
              </a:lnSpc>
            </a:pPr>
            <a:r>
              <a:rPr lang="en-US" sz="1800"/>
              <a:t>Task information written on node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Arrows are dependencies between tasks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a.k.a. Precedence Diagramming Method (PDM)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1B13F-B0FA-4E98-B157-982C56BA5073}" type="slidenum">
              <a:rPr lang="en-US"/>
              <a:pPr/>
              <a:t>93</a:t>
            </a:fld>
            <a:endParaRPr lang="en-US"/>
          </a:p>
        </p:txBody>
      </p:sp>
      <p:sp>
        <p:nvSpPr>
          <p:cNvPr id="321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Network Diagrams</a:t>
            </a:r>
          </a:p>
        </p:txBody>
      </p:sp>
    </p:spTree>
  </p:cSld>
  <p:clrMapOvr>
    <a:masterClrMapping/>
  </p:clrMapOvr>
  <p:transition/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“The specific set of sequential tasks upon which the project completion date depends”</a:t>
            </a:r>
          </a:p>
          <a:p>
            <a:pPr lvl="1"/>
            <a:r>
              <a:rPr lang="en-US"/>
              <a:t>or “the longest full path”</a:t>
            </a:r>
          </a:p>
          <a:p>
            <a:r>
              <a:rPr lang="en-US"/>
              <a:t>All projects have a Critical Path</a:t>
            </a:r>
          </a:p>
          <a:p>
            <a:r>
              <a:rPr lang="en-US"/>
              <a:t>Accelerating non-critical tasks do not directly shorten the schedule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099881-A8B4-492F-A030-8A6C03C7B9D3}" type="slidenum">
              <a:rPr lang="en-US"/>
              <a:pPr/>
              <a:t>94</a:t>
            </a:fld>
            <a:endParaRPr lang="en-US"/>
          </a:p>
        </p:txBody>
      </p:sp>
      <p:sp>
        <p:nvSpPr>
          <p:cNvPr id="348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Critical Path</a:t>
            </a:r>
          </a:p>
        </p:txBody>
      </p:sp>
    </p:spTree>
  </p:cSld>
  <p:clrMapOvr>
    <a:masterClrMapping/>
  </p:clrMapOvr>
  <p:transition/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E12A0C-87DA-4DD1-A3A6-E8B98B2C0537}" type="slidenum">
              <a:rPr lang="en-US"/>
              <a:pPr/>
              <a:t>95</a:t>
            </a:fld>
            <a:endParaRPr lang="en-US"/>
          </a:p>
        </p:txBody>
      </p:sp>
      <p:sp>
        <p:nvSpPr>
          <p:cNvPr id="328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Critical Path Example</a:t>
            </a:r>
          </a:p>
        </p:txBody>
      </p:sp>
      <p:graphicFrame>
        <p:nvGraphicFramePr>
          <p:cNvPr id="328709" name="Object 5"/>
          <p:cNvGraphicFramePr>
            <a:graphicFrameLocks noChangeAspect="1"/>
          </p:cNvGraphicFramePr>
          <p:nvPr/>
        </p:nvGraphicFramePr>
        <p:xfrm>
          <a:off x="762000" y="2438400"/>
          <a:ext cx="7396163" cy="2244725"/>
        </p:xfrm>
        <a:graphic>
          <a:graphicData uri="http://schemas.openxmlformats.org/presentationml/2006/ole">
            <p:oleObj spid="_x0000_s76802" name="Bitmap Image" r:id="rId4" imgW="4580952" imgH="1390844" progId="PBrush">
              <p:embed/>
            </p:oleObj>
          </a:graphicData>
        </a:graphic>
      </p:graphicFrame>
    </p:spTree>
  </p:cSld>
  <p:clrMapOvr>
    <a:masterClrMapping/>
  </p:clrMapOvr>
  <p:transition/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Critical Path Method</a:t>
            </a:r>
          </a:p>
          <a:p>
            <a:pPr lvl="1">
              <a:lnSpc>
                <a:spcPct val="90000"/>
              </a:lnSpc>
            </a:pPr>
            <a:r>
              <a:rPr lang="en-US"/>
              <a:t>The process for determining and optimizing the critical path</a:t>
            </a:r>
          </a:p>
          <a:p>
            <a:pPr>
              <a:lnSpc>
                <a:spcPct val="90000"/>
              </a:lnSpc>
            </a:pPr>
            <a:r>
              <a:rPr lang="en-US"/>
              <a:t>Non-CP tasks can start earlier or later w/o impacting completion date</a:t>
            </a:r>
          </a:p>
          <a:p>
            <a:pPr>
              <a:lnSpc>
                <a:spcPct val="90000"/>
              </a:lnSpc>
            </a:pPr>
            <a:r>
              <a:rPr lang="en-US"/>
              <a:t>Note: Critical Path may change to another as you shorten the current</a:t>
            </a:r>
          </a:p>
          <a:p>
            <a:pPr>
              <a:lnSpc>
                <a:spcPct val="90000"/>
              </a:lnSpc>
            </a:pPr>
            <a:r>
              <a:rPr lang="en-US"/>
              <a:t>Should be done in conjunction with the you &amp; the functional manager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7E3623-4F4B-4E60-95F9-45F20484AB34}" type="slidenum">
              <a:rPr lang="en-US"/>
              <a:pPr/>
              <a:t>96</a:t>
            </a:fld>
            <a:endParaRPr lang="en-US"/>
          </a:p>
        </p:txBody>
      </p:sp>
      <p:sp>
        <p:nvSpPr>
          <p:cNvPr id="332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CPM</a:t>
            </a:r>
          </a:p>
        </p:txBody>
      </p:sp>
    </p:spTree>
  </p:cSld>
  <p:clrMapOvr>
    <a:masterClrMapping/>
  </p:clrMapOvr>
  <p:transition/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b="1"/>
              <a:t>Mandatory</a:t>
            </a:r>
            <a:r>
              <a:rPr lang="en-US"/>
              <a:t> Dependencies</a:t>
            </a:r>
          </a:p>
          <a:p>
            <a:pPr lvl="2">
              <a:lnSpc>
                <a:spcPct val="90000"/>
              </a:lnSpc>
            </a:pPr>
            <a:r>
              <a:rPr lang="en-US"/>
              <a:t>“Hard logic” dependencies</a:t>
            </a:r>
          </a:p>
          <a:p>
            <a:pPr lvl="2">
              <a:lnSpc>
                <a:spcPct val="90000"/>
              </a:lnSpc>
            </a:pPr>
            <a:r>
              <a:rPr lang="en-US"/>
              <a:t>Nature of the work dictates an ordering</a:t>
            </a:r>
          </a:p>
          <a:p>
            <a:pPr lvl="2">
              <a:lnSpc>
                <a:spcPct val="90000"/>
              </a:lnSpc>
            </a:pPr>
            <a:r>
              <a:rPr lang="en-US"/>
              <a:t>Ex: Coding has to precede testing</a:t>
            </a:r>
          </a:p>
          <a:p>
            <a:pPr lvl="2">
              <a:lnSpc>
                <a:spcPct val="90000"/>
              </a:lnSpc>
            </a:pPr>
            <a:r>
              <a:rPr lang="en-US"/>
              <a:t>Ex: UI design precedes UI implementation</a:t>
            </a:r>
          </a:p>
          <a:p>
            <a:pPr>
              <a:lnSpc>
                <a:spcPct val="90000"/>
              </a:lnSpc>
            </a:pPr>
            <a:r>
              <a:rPr lang="en-US" b="1"/>
              <a:t>Discretionary</a:t>
            </a:r>
            <a:r>
              <a:rPr lang="en-US"/>
              <a:t> Dependencies</a:t>
            </a:r>
          </a:p>
          <a:p>
            <a:pPr lvl="2">
              <a:lnSpc>
                <a:spcPct val="90000"/>
              </a:lnSpc>
            </a:pPr>
            <a:r>
              <a:rPr lang="en-US"/>
              <a:t>“Soft logic” dependencies</a:t>
            </a:r>
          </a:p>
          <a:p>
            <a:pPr lvl="2">
              <a:lnSpc>
                <a:spcPct val="90000"/>
              </a:lnSpc>
            </a:pPr>
            <a:r>
              <a:rPr lang="en-US"/>
              <a:t>Determined by the project management team</a:t>
            </a:r>
          </a:p>
          <a:p>
            <a:pPr lvl="2">
              <a:lnSpc>
                <a:spcPct val="90000"/>
              </a:lnSpc>
            </a:pPr>
            <a:r>
              <a:rPr lang="en-US"/>
              <a:t>Process-driven</a:t>
            </a:r>
          </a:p>
          <a:p>
            <a:pPr lvl="2">
              <a:lnSpc>
                <a:spcPct val="90000"/>
              </a:lnSpc>
            </a:pPr>
            <a:r>
              <a:rPr lang="en-US"/>
              <a:t>Ex: Discretionary order of creating certain modules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A58FFC-FD26-4F21-A757-5253AA8E9DBD}" type="slidenum">
              <a:rPr lang="en-US"/>
              <a:pPr/>
              <a:t>97</a:t>
            </a:fld>
            <a:endParaRPr lang="en-US"/>
          </a:p>
        </p:txBody>
      </p:sp>
      <p:sp>
        <p:nvSpPr>
          <p:cNvPr id="373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4 Task Dependency Types</a:t>
            </a:r>
          </a:p>
        </p:txBody>
      </p:sp>
    </p:spTree>
  </p:cSld>
  <p:clrMapOvr>
    <a:masterClrMapping/>
  </p:clrMapOvr>
  <p:transition/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3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b="1"/>
              <a:t>External</a:t>
            </a:r>
            <a:r>
              <a:rPr lang="en-US"/>
              <a:t> Dependencies</a:t>
            </a:r>
          </a:p>
          <a:p>
            <a:pPr lvl="2"/>
            <a:r>
              <a:rPr lang="en-US"/>
              <a:t>Outside of the project itself</a:t>
            </a:r>
          </a:p>
          <a:p>
            <a:pPr lvl="2"/>
            <a:r>
              <a:rPr lang="en-US"/>
              <a:t>Ex: Release of 3</a:t>
            </a:r>
            <a:r>
              <a:rPr lang="en-US" baseline="30000"/>
              <a:t>rd</a:t>
            </a:r>
            <a:r>
              <a:rPr lang="en-US"/>
              <a:t> party product; contract signoff</a:t>
            </a:r>
          </a:p>
          <a:p>
            <a:pPr lvl="2"/>
            <a:r>
              <a:rPr lang="en-US"/>
              <a:t>Ex: stakeholders, suppliers, Y2K, year end</a:t>
            </a:r>
          </a:p>
          <a:p>
            <a:r>
              <a:rPr lang="en-US" b="1"/>
              <a:t>Resource</a:t>
            </a:r>
            <a:r>
              <a:rPr lang="en-US"/>
              <a:t> Dependencies</a:t>
            </a:r>
          </a:p>
          <a:p>
            <a:pPr lvl="2"/>
            <a:r>
              <a:rPr lang="en-US"/>
              <a:t>Two task rely on the same resource</a:t>
            </a:r>
          </a:p>
          <a:p>
            <a:pPr lvl="2"/>
            <a:r>
              <a:rPr lang="en-US"/>
              <a:t>Ex: You have only one DBA but multiple DB tasks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E329BB-3E50-4D8A-9D8B-67216AF26D6B}" type="slidenum">
              <a:rPr lang="en-US"/>
              <a:pPr/>
              <a:t>98</a:t>
            </a:fld>
            <a:endParaRPr lang="en-US"/>
          </a:p>
        </p:txBody>
      </p:sp>
      <p:sp>
        <p:nvSpPr>
          <p:cNvPr id="398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4 Task Dependency Types</a:t>
            </a:r>
          </a:p>
        </p:txBody>
      </p:sp>
    </p:spTree>
  </p:cSld>
  <p:clrMapOvr>
    <a:masterClrMapping/>
  </p:clrMapOvr>
  <p:transition/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Finish-to-Start (FS)</a:t>
            </a:r>
          </a:p>
          <a:p>
            <a:pPr lvl="1">
              <a:lnSpc>
                <a:spcPct val="90000"/>
              </a:lnSpc>
            </a:pPr>
            <a:r>
              <a:rPr lang="en-US" sz="1800"/>
              <a:t>B cannot start till A finishes</a:t>
            </a:r>
          </a:p>
          <a:p>
            <a:pPr lvl="1">
              <a:lnSpc>
                <a:spcPct val="90000"/>
              </a:lnSpc>
            </a:pPr>
            <a:r>
              <a:rPr lang="en-US" sz="1800"/>
              <a:t>A: Construct fence; B: Paint Fence</a:t>
            </a:r>
          </a:p>
          <a:p>
            <a:pPr>
              <a:lnSpc>
                <a:spcPct val="90000"/>
              </a:lnSpc>
            </a:pPr>
            <a:r>
              <a:rPr lang="en-US" sz="2800"/>
              <a:t>Start-to-Start (SS)</a:t>
            </a:r>
          </a:p>
          <a:p>
            <a:pPr lvl="1">
              <a:lnSpc>
                <a:spcPct val="90000"/>
              </a:lnSpc>
            </a:pPr>
            <a:r>
              <a:rPr lang="en-US" sz="1800"/>
              <a:t>B cannot start till A starts</a:t>
            </a:r>
          </a:p>
          <a:p>
            <a:pPr lvl="1">
              <a:lnSpc>
                <a:spcPct val="90000"/>
              </a:lnSpc>
            </a:pPr>
            <a:r>
              <a:rPr lang="en-US" sz="1800"/>
              <a:t>A: Pour foundation; B: Level concrete</a:t>
            </a:r>
          </a:p>
          <a:p>
            <a:pPr>
              <a:lnSpc>
                <a:spcPct val="90000"/>
              </a:lnSpc>
            </a:pPr>
            <a:r>
              <a:rPr lang="en-US" sz="2800"/>
              <a:t>Finish-to-Finish (FF)</a:t>
            </a:r>
          </a:p>
          <a:p>
            <a:pPr lvl="1">
              <a:lnSpc>
                <a:spcPct val="90000"/>
              </a:lnSpc>
            </a:pPr>
            <a:r>
              <a:rPr lang="en-US" sz="1800"/>
              <a:t>B cannot finish till A finishes</a:t>
            </a:r>
          </a:p>
          <a:p>
            <a:pPr lvl="1">
              <a:lnSpc>
                <a:spcPct val="90000"/>
              </a:lnSpc>
            </a:pPr>
            <a:r>
              <a:rPr lang="en-US" sz="1800"/>
              <a:t>A: Add wiring; B: Inspect electrical</a:t>
            </a:r>
          </a:p>
          <a:p>
            <a:pPr>
              <a:lnSpc>
                <a:spcPct val="90000"/>
              </a:lnSpc>
            </a:pPr>
            <a:r>
              <a:rPr lang="en-US" sz="2800"/>
              <a:t>Start-to-Finish (SF)</a:t>
            </a:r>
          </a:p>
          <a:p>
            <a:pPr lvl="1">
              <a:lnSpc>
                <a:spcPct val="90000"/>
              </a:lnSpc>
            </a:pPr>
            <a:r>
              <a:rPr lang="en-US" sz="1800"/>
              <a:t>B cannot finish till A starts (rare)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93875A-910D-4FCA-9F30-C842437FE4B3}" type="slidenum">
              <a:rPr lang="en-US"/>
              <a:pPr/>
              <a:t>99</a:t>
            </a:fld>
            <a:endParaRPr lang="en-US"/>
          </a:p>
        </p:txBody>
      </p:sp>
      <p:sp>
        <p:nvSpPr>
          <p:cNvPr id="330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Task Dependency Relationships</a:t>
            </a:r>
          </a:p>
        </p:txBody>
      </p:sp>
      <p:graphicFrame>
        <p:nvGraphicFramePr>
          <p:cNvPr id="330756" name="Object 4"/>
          <p:cNvGraphicFramePr>
            <a:graphicFrameLocks noChangeAspect="1"/>
          </p:cNvGraphicFramePr>
          <p:nvPr/>
        </p:nvGraphicFramePr>
        <p:xfrm>
          <a:off x="6248400" y="1981200"/>
          <a:ext cx="1333500" cy="714375"/>
        </p:xfrm>
        <a:graphic>
          <a:graphicData uri="http://schemas.openxmlformats.org/presentationml/2006/ole">
            <p:oleObj spid="_x0000_s77826" name="Bitmap Image" r:id="rId4" imgW="1333333" imgH="714286" progId="PBrush">
              <p:embed/>
            </p:oleObj>
          </a:graphicData>
        </a:graphic>
      </p:graphicFrame>
      <p:graphicFrame>
        <p:nvGraphicFramePr>
          <p:cNvPr id="330757" name="Object 5"/>
          <p:cNvGraphicFramePr>
            <a:graphicFrameLocks noChangeAspect="1"/>
          </p:cNvGraphicFramePr>
          <p:nvPr/>
        </p:nvGraphicFramePr>
        <p:xfrm>
          <a:off x="6248400" y="2971800"/>
          <a:ext cx="1352550" cy="714375"/>
        </p:xfrm>
        <a:graphic>
          <a:graphicData uri="http://schemas.openxmlformats.org/presentationml/2006/ole">
            <p:oleObj spid="_x0000_s77827" name="Bitmap Image" r:id="rId5" imgW="1352381" imgH="714286" progId="PBrush">
              <p:embed/>
            </p:oleObj>
          </a:graphicData>
        </a:graphic>
      </p:graphicFrame>
      <p:graphicFrame>
        <p:nvGraphicFramePr>
          <p:cNvPr id="330758" name="Object 6"/>
          <p:cNvGraphicFramePr>
            <a:graphicFrameLocks noChangeAspect="1"/>
          </p:cNvGraphicFramePr>
          <p:nvPr/>
        </p:nvGraphicFramePr>
        <p:xfrm>
          <a:off x="6248400" y="4038600"/>
          <a:ext cx="1333500" cy="714375"/>
        </p:xfrm>
        <a:graphic>
          <a:graphicData uri="http://schemas.openxmlformats.org/presentationml/2006/ole">
            <p:oleObj spid="_x0000_s77828" name="Bitmap Image" r:id="rId6" imgW="1333333" imgH="714286" progId="PBrush">
              <p:embed/>
            </p:oleObj>
          </a:graphicData>
        </a:graphic>
      </p:graphicFrame>
      <p:graphicFrame>
        <p:nvGraphicFramePr>
          <p:cNvPr id="330759" name="Object 7"/>
          <p:cNvGraphicFramePr>
            <a:graphicFrameLocks noChangeAspect="1"/>
          </p:cNvGraphicFramePr>
          <p:nvPr/>
        </p:nvGraphicFramePr>
        <p:xfrm>
          <a:off x="6248400" y="5029200"/>
          <a:ext cx="1333500" cy="714375"/>
        </p:xfrm>
        <a:graphic>
          <a:graphicData uri="http://schemas.openxmlformats.org/presentationml/2006/ole">
            <p:oleObj spid="_x0000_s77829" name="Bitmap Image" r:id="rId7" imgW="1333333" imgH="714286" progId="PBrush">
              <p:embed/>
            </p:oleObj>
          </a:graphicData>
        </a:graphic>
      </p:graphicFrame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287</TotalTime>
  <Words>4630</Words>
  <Application>Microsoft Office PowerPoint</Application>
  <PresentationFormat>On-screen Show (4:3)</PresentationFormat>
  <Paragraphs>1086</Paragraphs>
  <Slides>121</Slides>
  <Notes>121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121</vt:i4>
      </vt:variant>
    </vt:vector>
  </HeadingPairs>
  <TitlesOfParts>
    <vt:vector size="124" baseType="lpstr">
      <vt:lpstr>Concourse</vt:lpstr>
      <vt:lpstr>Bitmap Image</vt:lpstr>
      <vt:lpstr>VISIO</vt:lpstr>
      <vt:lpstr>Software Project Management</vt:lpstr>
      <vt:lpstr>Agenda</vt:lpstr>
      <vt:lpstr>Agenda</vt:lpstr>
      <vt:lpstr>Planning, Estimating, Scheduling</vt:lpstr>
      <vt:lpstr>Planning</vt:lpstr>
      <vt:lpstr>Planning FAQ</vt:lpstr>
      <vt:lpstr>Planning</vt:lpstr>
      <vt:lpstr>Project Planning: A 12 Step Program</vt:lpstr>
      <vt:lpstr>Your PM Process</vt:lpstr>
      <vt:lpstr>Primary Planning Steps</vt:lpstr>
      <vt:lpstr>Planning Documents</vt:lpstr>
      <vt:lpstr>Planning Documents (cont.)</vt:lpstr>
      <vt:lpstr>Planning Documents (cont.)</vt:lpstr>
      <vt:lpstr>Product Documents</vt:lpstr>
      <vt:lpstr>Software Development Plan</vt:lpstr>
      <vt:lpstr>Plans Evolve Over Time</vt:lpstr>
      <vt:lpstr>SDP / SPMP</vt:lpstr>
      <vt:lpstr>Process Planning</vt:lpstr>
      <vt:lpstr>Risk Management Plan</vt:lpstr>
      <vt:lpstr>Communications Management Plan</vt:lpstr>
      <vt:lpstr>How To Schedule</vt:lpstr>
      <vt:lpstr>WBS &amp; Estimation</vt:lpstr>
      <vt:lpstr>Partitioning Your Project</vt:lpstr>
      <vt:lpstr>Project Elements</vt:lpstr>
      <vt:lpstr>Work Breakdown Structure: WBS</vt:lpstr>
      <vt:lpstr>WBS</vt:lpstr>
      <vt:lpstr>A Full WBS Structure</vt:lpstr>
      <vt:lpstr>WBS Chart Example</vt:lpstr>
      <vt:lpstr>WBS Outline Example</vt:lpstr>
      <vt:lpstr>WBS Types</vt:lpstr>
      <vt:lpstr>WBS Types (cont.)</vt:lpstr>
      <vt:lpstr>Product WBS</vt:lpstr>
      <vt:lpstr>Process WBS</vt:lpstr>
      <vt:lpstr>Outline WBS w/Gantt</vt:lpstr>
      <vt:lpstr>Work Packages</vt:lpstr>
      <vt:lpstr>WBS &amp; Methodology</vt:lpstr>
      <vt:lpstr>WBS Techniques</vt:lpstr>
      <vt:lpstr>WBS Techniques</vt:lpstr>
      <vt:lpstr>WBS Techniques</vt:lpstr>
      <vt:lpstr>WBS Techniques</vt:lpstr>
      <vt:lpstr>WBS Techniques</vt:lpstr>
      <vt:lpstr>WBS – Basis of Many Things</vt:lpstr>
      <vt:lpstr>WBS Guidelines Part 1</vt:lpstr>
      <vt:lpstr>WBS Guidelines Part 2</vt:lpstr>
      <vt:lpstr>Agenda</vt:lpstr>
      <vt:lpstr>Estimations</vt:lpstr>
      <vt:lpstr>Estimations</vt:lpstr>
      <vt:lpstr>Estimation</vt:lpstr>
      <vt:lpstr>Cone of Uncertainty</vt:lpstr>
      <vt:lpstr>Estimation</vt:lpstr>
      <vt:lpstr>Estimation Methodologies</vt:lpstr>
      <vt:lpstr>Top-down Estimation</vt:lpstr>
      <vt:lpstr>Bottom-up Estimation</vt:lpstr>
      <vt:lpstr>Expert Judgment</vt:lpstr>
      <vt:lpstr>Estimation by Analogy</vt:lpstr>
      <vt:lpstr>Priced to Win</vt:lpstr>
      <vt:lpstr>Algorithmic Measures</vt:lpstr>
      <vt:lpstr>Code-based Estimates</vt:lpstr>
      <vt:lpstr>LOC Estimate Issues</vt:lpstr>
      <vt:lpstr>Function Points</vt:lpstr>
      <vt:lpstr>Function Point Process</vt:lpstr>
      <vt:lpstr>Wideband Delphi</vt:lpstr>
      <vt:lpstr>Parametric Method Issues</vt:lpstr>
      <vt:lpstr>Code Reuse &amp; Estimation</vt:lpstr>
      <vt:lpstr>COCOMO</vt:lpstr>
      <vt:lpstr>Estimation Issues</vt:lpstr>
      <vt:lpstr>Over and Under Estimation</vt:lpstr>
      <vt:lpstr>Estimation Guidelines</vt:lpstr>
      <vt:lpstr>Know Your Deadlines</vt:lpstr>
      <vt:lpstr>Estimation “Presentation”</vt:lpstr>
      <vt:lpstr>Other Estimation Factors</vt:lpstr>
      <vt:lpstr>Financial Analysis of Projects</vt:lpstr>
      <vt:lpstr>Net Present Value Analysis: NPV</vt:lpstr>
      <vt:lpstr>NPV Example</vt:lpstr>
      <vt:lpstr>Return on Investment (ROI)</vt:lpstr>
      <vt:lpstr>Payback Analysis</vt:lpstr>
      <vt:lpstr>NPV, ROI, Payback Period: Ex 1</vt:lpstr>
      <vt:lpstr>NPV, ROI, Payback Period: Ex 2</vt:lpstr>
      <vt:lpstr>Weighted Scoring Model</vt:lpstr>
      <vt:lpstr>Sample Weighted Scoring Model</vt:lpstr>
      <vt:lpstr>Agenda</vt:lpstr>
      <vt:lpstr>Scheduling</vt:lpstr>
      <vt:lpstr>Terminology</vt:lpstr>
      <vt:lpstr>Terminology</vt:lpstr>
      <vt:lpstr>Terminology</vt:lpstr>
      <vt:lpstr>Terminology</vt:lpstr>
      <vt:lpstr>Scheduling Techniques</vt:lpstr>
      <vt:lpstr>Network Diagrams</vt:lpstr>
      <vt:lpstr>Mathematical Analysis</vt:lpstr>
      <vt:lpstr>MS-Project Example</vt:lpstr>
      <vt:lpstr>Network Diagrams</vt:lpstr>
      <vt:lpstr>Node Formats</vt:lpstr>
      <vt:lpstr>Network Diagrams</vt:lpstr>
      <vt:lpstr>Critical Path</vt:lpstr>
      <vt:lpstr>Critical Path Example</vt:lpstr>
      <vt:lpstr>CPM</vt:lpstr>
      <vt:lpstr>4 Task Dependency Types</vt:lpstr>
      <vt:lpstr>4 Task Dependency Types</vt:lpstr>
      <vt:lpstr>Task Dependency Relationships</vt:lpstr>
      <vt:lpstr>Example Step 1</vt:lpstr>
      <vt:lpstr>Forward Pass</vt:lpstr>
      <vt:lpstr>Example Step 2</vt:lpstr>
      <vt:lpstr>Backward Pass</vt:lpstr>
      <vt:lpstr>Example Step 3</vt:lpstr>
      <vt:lpstr>Example Step 4</vt:lpstr>
      <vt:lpstr>Slack &amp; Reserve</vt:lpstr>
      <vt:lpstr>Slack &amp; Reserve</vt:lpstr>
      <vt:lpstr>Network Diagrams</vt:lpstr>
      <vt:lpstr>PERT</vt:lpstr>
      <vt:lpstr>PERT</vt:lpstr>
      <vt:lpstr>PERT Formula</vt:lpstr>
      <vt:lpstr>PERT Formula</vt:lpstr>
      <vt:lpstr>PERT Example</vt:lpstr>
      <vt:lpstr>PERT</vt:lpstr>
      <vt:lpstr>CPM vs. PERT</vt:lpstr>
      <vt:lpstr>Milestone Chart</vt:lpstr>
      <vt:lpstr>Bar Chart</vt:lpstr>
      <vt:lpstr>Gantt Chart</vt:lpstr>
      <vt:lpstr>Gantt Chart</vt:lpstr>
      <vt:lpstr>Reducing Project Duration</vt:lpstr>
      <vt:lpstr>Compression Techniques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Project Management</dc:title>
  <dc:creator>HAI QUAN</dc:creator>
  <cp:lastModifiedBy>HAI QUAN</cp:lastModifiedBy>
  <cp:revision>65</cp:revision>
  <dcterms:created xsi:type="dcterms:W3CDTF">2006-08-16T00:00:00Z</dcterms:created>
  <dcterms:modified xsi:type="dcterms:W3CDTF">2010-03-11T03:26:11Z</dcterms:modified>
</cp:coreProperties>
</file>