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41"/>
  </p:notesMasterIdLst>
  <p:sldIdLst>
    <p:sldId id="257" r:id="rId2"/>
    <p:sldId id="387" r:id="rId3"/>
    <p:sldId id="344" r:id="rId4"/>
    <p:sldId id="345" r:id="rId5"/>
    <p:sldId id="346" r:id="rId6"/>
    <p:sldId id="347" r:id="rId7"/>
    <p:sldId id="349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364" r:id="rId23"/>
    <p:sldId id="365" r:id="rId24"/>
    <p:sldId id="366" r:id="rId25"/>
    <p:sldId id="367" r:id="rId26"/>
    <p:sldId id="370" r:id="rId27"/>
    <p:sldId id="371" r:id="rId28"/>
    <p:sldId id="372" r:id="rId29"/>
    <p:sldId id="373" r:id="rId30"/>
    <p:sldId id="374" r:id="rId31"/>
    <p:sldId id="375" r:id="rId32"/>
    <p:sldId id="376" r:id="rId33"/>
    <p:sldId id="377" r:id="rId34"/>
    <p:sldId id="378" r:id="rId35"/>
    <p:sldId id="379" r:id="rId36"/>
    <p:sldId id="380" r:id="rId37"/>
    <p:sldId id="381" r:id="rId38"/>
    <p:sldId id="382" r:id="rId39"/>
    <p:sldId id="38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1934" autoAdjust="0"/>
  </p:normalViewPr>
  <p:slideViewPr>
    <p:cSldViewPr>
      <p:cViewPr>
        <p:scale>
          <a:sx n="50" d="100"/>
          <a:sy n="50" d="100"/>
        </p:scale>
        <p:origin x="-1090" y="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FDCDD-737F-4C30-9A0C-D0BADE5AC9B4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2F2C-6E7F-4B21-8B74-72EDBC96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52F2C-6E7F-4B21-8B74-72EDBC965FB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1/5/2011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Quan_nh@yaho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oleObject" Target="../embeddings/oleObject5.bin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8.bin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9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0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1.bin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5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Software 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Dr. Nguyen Hai Quan</a:t>
            </a:r>
          </a:p>
          <a:p>
            <a:r>
              <a:rPr lang="fr-FR" dirty="0" smtClean="0">
                <a:hlinkClick r:id="rId3"/>
              </a:rPr>
              <a:t>Email: Quan_nh@yahoo.com</a:t>
            </a:r>
            <a:endParaRPr lang="fr-FR" dirty="0" smtClean="0"/>
          </a:p>
          <a:p>
            <a:r>
              <a:rPr lang="fr-FR" smtClean="0"/>
              <a:t>Phone: 0934221978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4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32961" y="1481138"/>
            <a:ext cx="6678077" cy="4525962"/>
          </a:xfrm>
          <a:noFill/>
          <a:ln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7E53-3203-4BBF-B3B9-34E1A90FEA45}" type="slidenum">
              <a:rPr lang="en-US"/>
              <a:pPr/>
              <a:t>10</a:t>
            </a:fld>
            <a:endParaRPr lang="en-US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MS-Project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Two classic formats</a:t>
            </a:r>
          </a:p>
          <a:p>
            <a:pPr lvl="1"/>
            <a:r>
              <a:rPr lang="en-US" sz="2400"/>
              <a:t>AOA: Activity on Arrow</a:t>
            </a:r>
          </a:p>
          <a:p>
            <a:pPr lvl="1"/>
            <a:r>
              <a:rPr lang="en-US" sz="2400"/>
              <a:t>AON: Activity on Node</a:t>
            </a:r>
          </a:p>
          <a:p>
            <a:r>
              <a:rPr lang="en-US" sz="2800"/>
              <a:t>Each task labeled with</a:t>
            </a:r>
          </a:p>
          <a:p>
            <a:pPr lvl="2"/>
            <a:r>
              <a:rPr lang="en-US" sz="2000"/>
              <a:t>Identifier (usually a letter/code)</a:t>
            </a:r>
          </a:p>
          <a:p>
            <a:pPr lvl="2"/>
            <a:r>
              <a:rPr lang="en-US" sz="2000"/>
              <a:t>Duration (in std. unit like days)</a:t>
            </a:r>
          </a:p>
          <a:p>
            <a:r>
              <a:rPr lang="en-US" sz="2800"/>
              <a:t>There are other variations of labeling</a:t>
            </a:r>
          </a:p>
          <a:p>
            <a:r>
              <a:rPr lang="en-US" sz="2800"/>
              <a:t>There is 1 start &amp; 1 end event</a:t>
            </a:r>
          </a:p>
          <a:p>
            <a:r>
              <a:rPr lang="en-US" sz="2800"/>
              <a:t>Time goes from left to right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FA6-962F-414B-9C21-AE96ED39F53A}" type="slidenum">
              <a:rPr lang="en-US"/>
              <a:pPr/>
              <a:t>11</a:t>
            </a:fld>
            <a:endParaRPr lang="en-US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Diagrams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8920-A4D5-4B42-9AC0-698315EEE074}" type="slidenum">
              <a:rPr lang="en-US"/>
              <a:pPr/>
              <a:t>12</a:t>
            </a:fld>
            <a:endParaRPr lang="en-US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Node Formats</a:t>
            </a:r>
          </a:p>
        </p:txBody>
      </p:sp>
      <p:graphicFrame>
        <p:nvGraphicFramePr>
          <p:cNvPr id="322564" name="Object 4"/>
          <p:cNvGraphicFramePr>
            <a:graphicFrameLocks noChangeAspect="1"/>
          </p:cNvGraphicFramePr>
          <p:nvPr/>
        </p:nvGraphicFramePr>
        <p:xfrm>
          <a:off x="2438400" y="1447800"/>
          <a:ext cx="4314825" cy="4638675"/>
        </p:xfrm>
        <a:graphic>
          <a:graphicData uri="http://schemas.openxmlformats.org/presentationml/2006/ole">
            <p:oleObj spid="_x0000_s75778" name="Bitmap Image" r:id="rId4" imgW="3677163" imgH="3952381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AOA consists of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Circles representing Events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Such as ‘start’ or ‘end’ of a given task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Lines representing Tasks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Thing being done ‘Build UI’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a.k.a. Arrow Diagramming Method (ADM)</a:t>
            </a:r>
          </a:p>
          <a:p>
            <a:pPr>
              <a:lnSpc>
                <a:spcPct val="90000"/>
              </a:lnSpc>
            </a:pPr>
            <a:r>
              <a:rPr lang="en-US" sz="2800"/>
              <a:t>AON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Tasks on Nodes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Nodes can be circles or rectangles (usually latter)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Task information written on node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Arrows are dependencies between tasks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a.k.a. Precedence Diagramming Method (PDM)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1B13F-B0FA-4E98-B157-982C56BA5073}" type="slidenum">
              <a:rPr lang="en-US"/>
              <a:pPr/>
              <a:t>13</a:t>
            </a:fld>
            <a:endParaRPr lang="en-US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Diagrams</a:t>
            </a: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“The specific set of sequential tasks upon which the project completion date depends”</a:t>
            </a:r>
          </a:p>
          <a:p>
            <a:pPr lvl="1"/>
            <a:r>
              <a:rPr lang="en-US"/>
              <a:t>or “the longest full path”</a:t>
            </a:r>
          </a:p>
          <a:p>
            <a:r>
              <a:rPr lang="en-US"/>
              <a:t>All projects have a Critical Path</a:t>
            </a:r>
          </a:p>
          <a:p>
            <a:r>
              <a:rPr lang="en-US"/>
              <a:t>Accelerating non-critical tasks do not directly shorten the schedule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9881-A8B4-492F-A030-8A6C03C7B9D3}" type="slidenum">
              <a:rPr lang="en-US"/>
              <a:pPr/>
              <a:t>14</a:t>
            </a:fld>
            <a:endParaRPr lang="en-US"/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Path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A0C-87DA-4DD1-A3A6-E8B98B2C0537}" type="slidenum">
              <a:rPr lang="en-US"/>
              <a:pPr/>
              <a:t>15</a:t>
            </a:fld>
            <a:endParaRPr lang="en-US"/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Path Example</a:t>
            </a:r>
          </a:p>
        </p:txBody>
      </p:sp>
      <p:graphicFrame>
        <p:nvGraphicFramePr>
          <p:cNvPr id="328709" name="Object 5"/>
          <p:cNvGraphicFramePr>
            <a:graphicFrameLocks noChangeAspect="1"/>
          </p:cNvGraphicFramePr>
          <p:nvPr/>
        </p:nvGraphicFramePr>
        <p:xfrm>
          <a:off x="762000" y="2438400"/>
          <a:ext cx="7396163" cy="2244725"/>
        </p:xfrm>
        <a:graphic>
          <a:graphicData uri="http://schemas.openxmlformats.org/presentationml/2006/ole">
            <p:oleObj spid="_x0000_s76802" name="Bitmap Image" r:id="rId4" imgW="4580952" imgH="1390844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Critical Path Method</a:t>
            </a:r>
          </a:p>
          <a:p>
            <a:pPr lvl="1">
              <a:lnSpc>
                <a:spcPct val="90000"/>
              </a:lnSpc>
            </a:pPr>
            <a:r>
              <a:rPr lang="en-US"/>
              <a:t>The process for determining and optimizing the critical path</a:t>
            </a:r>
          </a:p>
          <a:p>
            <a:pPr>
              <a:lnSpc>
                <a:spcPct val="90000"/>
              </a:lnSpc>
            </a:pPr>
            <a:r>
              <a:rPr lang="en-US"/>
              <a:t>Non-CP tasks can start earlier or later w/o impacting completion date</a:t>
            </a:r>
          </a:p>
          <a:p>
            <a:pPr>
              <a:lnSpc>
                <a:spcPct val="90000"/>
              </a:lnSpc>
            </a:pPr>
            <a:r>
              <a:rPr lang="en-US"/>
              <a:t>Note: Critical Path may change to another as you shorten the current</a:t>
            </a:r>
          </a:p>
          <a:p>
            <a:pPr>
              <a:lnSpc>
                <a:spcPct val="90000"/>
              </a:lnSpc>
            </a:pPr>
            <a:r>
              <a:rPr lang="en-US"/>
              <a:t>Should be done in conjunction with the you &amp; the functional manager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3623-4F4B-4E60-95F9-45F20484AB34}" type="slidenum">
              <a:rPr lang="en-US"/>
              <a:pPr/>
              <a:t>16</a:t>
            </a:fld>
            <a:endParaRPr 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CPM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Mandatory</a:t>
            </a:r>
            <a:r>
              <a:rPr lang="en-US"/>
              <a:t> Dependencies</a:t>
            </a:r>
          </a:p>
          <a:p>
            <a:pPr lvl="2">
              <a:lnSpc>
                <a:spcPct val="90000"/>
              </a:lnSpc>
            </a:pPr>
            <a:r>
              <a:rPr lang="en-US"/>
              <a:t>“Hard logic” dependencies</a:t>
            </a:r>
          </a:p>
          <a:p>
            <a:pPr lvl="2">
              <a:lnSpc>
                <a:spcPct val="90000"/>
              </a:lnSpc>
            </a:pPr>
            <a:r>
              <a:rPr lang="en-US"/>
              <a:t>Nature of the work dictates an ordering</a:t>
            </a:r>
          </a:p>
          <a:p>
            <a:pPr lvl="2">
              <a:lnSpc>
                <a:spcPct val="90000"/>
              </a:lnSpc>
            </a:pPr>
            <a:r>
              <a:rPr lang="en-US"/>
              <a:t>Ex: Coding has to precede testing</a:t>
            </a:r>
          </a:p>
          <a:p>
            <a:pPr lvl="2">
              <a:lnSpc>
                <a:spcPct val="90000"/>
              </a:lnSpc>
            </a:pPr>
            <a:r>
              <a:rPr lang="en-US"/>
              <a:t>Ex: UI design precedes UI implementation</a:t>
            </a:r>
          </a:p>
          <a:p>
            <a:pPr>
              <a:lnSpc>
                <a:spcPct val="90000"/>
              </a:lnSpc>
            </a:pPr>
            <a:r>
              <a:rPr lang="en-US" b="1"/>
              <a:t>Discretionary</a:t>
            </a:r>
            <a:r>
              <a:rPr lang="en-US"/>
              <a:t> Dependencies</a:t>
            </a:r>
          </a:p>
          <a:p>
            <a:pPr lvl="2">
              <a:lnSpc>
                <a:spcPct val="90000"/>
              </a:lnSpc>
            </a:pPr>
            <a:r>
              <a:rPr lang="en-US"/>
              <a:t>“Soft logic” dependencies</a:t>
            </a:r>
          </a:p>
          <a:p>
            <a:pPr lvl="2">
              <a:lnSpc>
                <a:spcPct val="90000"/>
              </a:lnSpc>
            </a:pPr>
            <a:r>
              <a:rPr lang="en-US"/>
              <a:t>Determined by the project management team</a:t>
            </a:r>
          </a:p>
          <a:p>
            <a:pPr lvl="2">
              <a:lnSpc>
                <a:spcPct val="90000"/>
              </a:lnSpc>
            </a:pPr>
            <a:r>
              <a:rPr lang="en-US"/>
              <a:t>Process-driven</a:t>
            </a:r>
          </a:p>
          <a:p>
            <a:pPr lvl="2">
              <a:lnSpc>
                <a:spcPct val="90000"/>
              </a:lnSpc>
            </a:pPr>
            <a:r>
              <a:rPr lang="en-US"/>
              <a:t>Ex: Discretionary order of creating certain modules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FFC-FD26-4F21-A757-5253AA8E9DBD}" type="slidenum">
              <a:rPr lang="en-US"/>
              <a:pPr/>
              <a:t>17</a:t>
            </a:fld>
            <a:endParaRPr lang="en-US"/>
          </a:p>
        </p:txBody>
      </p:sp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 Task Dependency Types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External</a:t>
            </a:r>
            <a:r>
              <a:rPr lang="en-US"/>
              <a:t> Dependencies</a:t>
            </a:r>
          </a:p>
          <a:p>
            <a:pPr lvl="2"/>
            <a:r>
              <a:rPr lang="en-US"/>
              <a:t>Outside of the project itself</a:t>
            </a:r>
          </a:p>
          <a:p>
            <a:pPr lvl="2"/>
            <a:r>
              <a:rPr lang="en-US"/>
              <a:t>Ex: Release of 3</a:t>
            </a:r>
            <a:r>
              <a:rPr lang="en-US" baseline="30000"/>
              <a:t>rd</a:t>
            </a:r>
            <a:r>
              <a:rPr lang="en-US"/>
              <a:t> party product; contract signoff</a:t>
            </a:r>
          </a:p>
          <a:p>
            <a:pPr lvl="2"/>
            <a:r>
              <a:rPr lang="en-US"/>
              <a:t>Ex: stakeholders, suppliers, Y2K, year end</a:t>
            </a:r>
          </a:p>
          <a:p>
            <a:r>
              <a:rPr lang="en-US" b="1"/>
              <a:t>Resource</a:t>
            </a:r>
            <a:r>
              <a:rPr lang="en-US"/>
              <a:t> Dependencies</a:t>
            </a:r>
          </a:p>
          <a:p>
            <a:pPr lvl="2"/>
            <a:r>
              <a:rPr lang="en-US"/>
              <a:t>Two task rely on the same resource</a:t>
            </a:r>
          </a:p>
          <a:p>
            <a:pPr lvl="2"/>
            <a:r>
              <a:rPr lang="en-US"/>
              <a:t>Ex: You have only one DBA but multiple DB tasks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29BB-3E50-4D8A-9D8B-67216AF26D6B}" type="slidenum">
              <a:rPr lang="en-US"/>
              <a:pPr/>
              <a:t>18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 Task Dependency Types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Finish-to-Start (FS)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B cannot start till A finishes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A: Construct fence; B: Paint Fence</a:t>
            </a:r>
          </a:p>
          <a:p>
            <a:pPr>
              <a:lnSpc>
                <a:spcPct val="90000"/>
              </a:lnSpc>
            </a:pPr>
            <a:r>
              <a:rPr lang="en-US" sz="2800"/>
              <a:t>Start-to-Start (SS)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B cannot start till A starts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A: Pour foundation; B: Level concrete</a:t>
            </a:r>
          </a:p>
          <a:p>
            <a:pPr>
              <a:lnSpc>
                <a:spcPct val="90000"/>
              </a:lnSpc>
            </a:pPr>
            <a:r>
              <a:rPr lang="en-US" sz="2800"/>
              <a:t>Finish-to-Finish (FF)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B cannot finish till A finishes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A: Add wiring; B: Inspect electrical</a:t>
            </a:r>
          </a:p>
          <a:p>
            <a:pPr>
              <a:lnSpc>
                <a:spcPct val="90000"/>
              </a:lnSpc>
            </a:pPr>
            <a:r>
              <a:rPr lang="en-US" sz="2800"/>
              <a:t>Start-to-Finish (SF)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B cannot finish till A starts (rare)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875A-910D-4FCA-9F30-C842437FE4B3}" type="slidenum">
              <a:rPr lang="en-US"/>
              <a:pPr/>
              <a:t>19</a:t>
            </a:fld>
            <a:endParaRPr 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Task Dependency Relationships</a:t>
            </a:r>
          </a:p>
        </p:txBody>
      </p:sp>
      <p:graphicFrame>
        <p:nvGraphicFramePr>
          <p:cNvPr id="330756" name="Object 4"/>
          <p:cNvGraphicFramePr>
            <a:graphicFrameLocks noChangeAspect="1"/>
          </p:cNvGraphicFramePr>
          <p:nvPr/>
        </p:nvGraphicFramePr>
        <p:xfrm>
          <a:off x="6248400" y="1981200"/>
          <a:ext cx="1333500" cy="714375"/>
        </p:xfrm>
        <a:graphic>
          <a:graphicData uri="http://schemas.openxmlformats.org/presentationml/2006/ole">
            <p:oleObj spid="_x0000_s77826" name="Bitmap Image" r:id="rId4" imgW="1333333" imgH="714286" progId="PBrush">
              <p:embed/>
            </p:oleObj>
          </a:graphicData>
        </a:graphic>
      </p:graphicFrame>
      <p:graphicFrame>
        <p:nvGraphicFramePr>
          <p:cNvPr id="330757" name="Object 5"/>
          <p:cNvGraphicFramePr>
            <a:graphicFrameLocks noChangeAspect="1"/>
          </p:cNvGraphicFramePr>
          <p:nvPr/>
        </p:nvGraphicFramePr>
        <p:xfrm>
          <a:off x="6248400" y="2971800"/>
          <a:ext cx="1352550" cy="714375"/>
        </p:xfrm>
        <a:graphic>
          <a:graphicData uri="http://schemas.openxmlformats.org/presentationml/2006/ole">
            <p:oleObj spid="_x0000_s77827" name="Bitmap Image" r:id="rId5" imgW="1352381" imgH="714286" progId="PBrush">
              <p:embed/>
            </p:oleObj>
          </a:graphicData>
        </a:graphic>
      </p:graphicFrame>
      <p:graphicFrame>
        <p:nvGraphicFramePr>
          <p:cNvPr id="330758" name="Object 6"/>
          <p:cNvGraphicFramePr>
            <a:graphicFrameLocks noChangeAspect="1"/>
          </p:cNvGraphicFramePr>
          <p:nvPr/>
        </p:nvGraphicFramePr>
        <p:xfrm>
          <a:off x="6248400" y="4038600"/>
          <a:ext cx="1333500" cy="714375"/>
        </p:xfrm>
        <a:graphic>
          <a:graphicData uri="http://schemas.openxmlformats.org/presentationml/2006/ole">
            <p:oleObj spid="_x0000_s77828" name="Bitmap Image" r:id="rId6" imgW="1333333" imgH="714286" progId="PBrush">
              <p:embed/>
            </p:oleObj>
          </a:graphicData>
        </a:graphic>
      </p:graphicFrame>
      <p:graphicFrame>
        <p:nvGraphicFramePr>
          <p:cNvPr id="330759" name="Object 7"/>
          <p:cNvGraphicFramePr>
            <a:graphicFrameLocks noChangeAspect="1"/>
          </p:cNvGraphicFramePr>
          <p:nvPr/>
        </p:nvGraphicFramePr>
        <p:xfrm>
          <a:off x="6248400" y="5029200"/>
          <a:ext cx="1333500" cy="714375"/>
        </p:xfrm>
        <a:graphic>
          <a:graphicData uri="http://schemas.openxmlformats.org/presentationml/2006/ole">
            <p:oleObj spid="_x0000_s77829" name="Bitmap Image" r:id="rId7" imgW="1333333" imgH="714286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362200"/>
            <a:ext cx="7162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Software Project Planning</a:t>
            </a:r>
          </a:p>
          <a:p>
            <a:r>
              <a:rPr lang="fr-FR" dirty="0" smtClean="0"/>
              <a:t>Software Project Estimation</a:t>
            </a:r>
          </a:p>
          <a:p>
            <a:r>
              <a:rPr lang="fr-FR" dirty="0" smtClean="0"/>
              <a:t>Software Project </a:t>
            </a:r>
            <a:r>
              <a:rPr lang="fr-FR" dirty="0" err="1" smtClean="0"/>
              <a:t>Scheduling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6954-9100-41F0-894F-26BBB181D5D1}" type="slidenum">
              <a:rPr lang="en-US"/>
              <a:pPr/>
              <a:t>20</a:t>
            </a:fld>
            <a:endParaRPr lang="en-US"/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Step 1</a:t>
            </a:r>
          </a:p>
        </p:txBody>
      </p:sp>
      <p:graphicFrame>
        <p:nvGraphicFramePr>
          <p:cNvPr id="405508" name="Object 4"/>
          <p:cNvGraphicFramePr>
            <a:graphicFrameLocks noChangeAspect="1"/>
          </p:cNvGraphicFramePr>
          <p:nvPr/>
        </p:nvGraphicFramePr>
        <p:xfrm>
          <a:off x="228600" y="1752600"/>
          <a:ext cx="8734425" cy="3779838"/>
        </p:xfrm>
        <a:graphic>
          <a:graphicData uri="http://schemas.openxmlformats.org/presentationml/2006/ole">
            <p:oleObj spid="_x0000_s78850" name="Bitmap Image" r:id="rId4" imgW="6954221" imgH="3010320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To determine early start (ES) and early finish (EF) times for each task</a:t>
            </a:r>
          </a:p>
          <a:p>
            <a:r>
              <a:rPr lang="en-US" sz="2400"/>
              <a:t>Work from left to right</a:t>
            </a:r>
          </a:p>
          <a:p>
            <a:r>
              <a:rPr lang="en-US" sz="2400"/>
              <a:t>Adding times in each path</a:t>
            </a:r>
          </a:p>
          <a:p>
            <a:r>
              <a:rPr lang="en-US" sz="2400"/>
              <a:t>Rule: when several tasks converge, the ES for the next task is the largest of preceding EF times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C3FE-2F8C-4F0E-B98A-63AF2E3FF474}" type="slidenum">
              <a:rPr lang="en-US"/>
              <a:pPr/>
              <a:t>21</a:t>
            </a:fld>
            <a:endParaRPr lang="en-US"/>
          </a:p>
        </p:txBody>
      </p:sp>
      <p:sp>
        <p:nvSpPr>
          <p:cNvPr id="39936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Forward Pass</a:t>
            </a: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42807-30A7-4712-8476-29BB2322D605}" type="slidenum">
              <a:rPr lang="en-US"/>
              <a:pPr/>
              <a:t>22</a:t>
            </a:fld>
            <a:endParaRPr lang="en-US"/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Step 2</a:t>
            </a:r>
          </a:p>
        </p:txBody>
      </p:sp>
      <p:graphicFrame>
        <p:nvGraphicFramePr>
          <p:cNvPr id="406532" name="Object 4"/>
          <p:cNvGraphicFramePr>
            <a:graphicFrameLocks noChangeAspect="1"/>
          </p:cNvGraphicFramePr>
          <p:nvPr/>
        </p:nvGraphicFramePr>
        <p:xfrm>
          <a:off x="228600" y="1600200"/>
          <a:ext cx="8839200" cy="3825875"/>
        </p:xfrm>
        <a:graphic>
          <a:graphicData uri="http://schemas.openxmlformats.org/presentationml/2006/ole">
            <p:oleObj spid="_x0000_s79874" name="Bitmap Image" r:id="rId4" imgW="6954221" imgH="3010320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To determine the last finish (LF) and last start (LS) times</a:t>
            </a:r>
          </a:p>
          <a:p>
            <a:r>
              <a:rPr lang="en-US" sz="2400"/>
              <a:t>Start at the end node</a:t>
            </a:r>
          </a:p>
          <a:p>
            <a:r>
              <a:rPr lang="en-US" sz="2400"/>
              <a:t>Compute the bottom pair of numbers</a:t>
            </a:r>
          </a:p>
          <a:p>
            <a:r>
              <a:rPr lang="en-US" sz="2400"/>
              <a:t>Subtract duration from connecting node’s earliest start time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D2DF-43FF-4BC2-A0EE-022F15FCA08D}" type="slidenum">
              <a:rPr lang="en-US"/>
              <a:pPr/>
              <a:t>23</a:t>
            </a:fld>
            <a:endParaRPr lang="en-US"/>
          </a:p>
        </p:txBody>
      </p:sp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Backward Pass</a:t>
            </a: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5839-9EF2-4EDE-8EA5-0E2FA736FFA4}" type="slidenum">
              <a:rPr lang="en-US"/>
              <a:pPr/>
              <a:t>24</a:t>
            </a:fld>
            <a:endParaRPr lang="en-US"/>
          </a:p>
        </p:txBody>
      </p:sp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Step 3</a:t>
            </a:r>
          </a:p>
        </p:txBody>
      </p:sp>
      <p:graphicFrame>
        <p:nvGraphicFramePr>
          <p:cNvPr id="407556" name="Object 4"/>
          <p:cNvGraphicFramePr>
            <a:graphicFrameLocks noChangeAspect="1"/>
          </p:cNvGraphicFramePr>
          <p:nvPr/>
        </p:nvGraphicFramePr>
        <p:xfrm>
          <a:off x="179388" y="1671638"/>
          <a:ext cx="8812212" cy="3814762"/>
        </p:xfrm>
        <a:graphic>
          <a:graphicData uri="http://schemas.openxmlformats.org/presentationml/2006/ole">
            <p:oleObj spid="_x0000_s80898" name="Bitmap Image" r:id="rId4" imgW="6954221" imgH="3010320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6B89-98B9-40AE-BD53-353CB1AE5537}" type="slidenum">
              <a:rPr lang="en-US"/>
              <a:pPr/>
              <a:t>25</a:t>
            </a:fld>
            <a:endParaRPr lang="en-US"/>
          </a:p>
        </p:txBody>
      </p:sp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Step 4</a:t>
            </a:r>
          </a:p>
        </p:txBody>
      </p:sp>
      <p:graphicFrame>
        <p:nvGraphicFramePr>
          <p:cNvPr id="408580" name="Object 4"/>
          <p:cNvGraphicFramePr>
            <a:graphicFrameLocks noChangeAspect="1"/>
          </p:cNvGraphicFramePr>
          <p:nvPr/>
        </p:nvGraphicFramePr>
        <p:xfrm>
          <a:off x="304800" y="1752600"/>
          <a:ext cx="8659813" cy="3735388"/>
        </p:xfrm>
        <a:graphic>
          <a:graphicData uri="http://schemas.openxmlformats.org/presentationml/2006/ole">
            <p:oleObj spid="_x0000_s81922" name="Bitmap Image" r:id="rId4" imgW="6954221" imgH="3000000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Show precedence well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Reveal interdependencies not shown in other techniques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Ability to calculate critical path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Ability to perform “what if” exercises</a:t>
            </a:r>
          </a:p>
          <a:p>
            <a:pPr>
              <a:lnSpc>
                <a:spcPct val="90000"/>
              </a:lnSpc>
            </a:pPr>
            <a:r>
              <a:rPr lang="en-US" sz="280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Default model assumes resources are unlimited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You need to incorporate this yourself (Resource Dependencies) when determining the “real” Critical Path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Difficult to follow on large projects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7944"/>
            <a:ext cx="402432" cy="365125"/>
          </a:xfrm>
        </p:spPr>
        <p:txBody>
          <a:bodyPr/>
          <a:lstStyle/>
          <a:p>
            <a:fld id="{B53C2D26-BB4D-46D7-A6AB-8CCF1FD86C22}" type="slidenum">
              <a:rPr lang="en-US"/>
              <a:pPr/>
              <a:t>26</a:t>
            </a:fld>
            <a:endParaRPr lang="en-US" dirty="0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Diagrams</a:t>
            </a:r>
          </a:p>
        </p:txBody>
      </p:sp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/>
              <a:t>P</a:t>
            </a:r>
            <a:r>
              <a:rPr lang="en-US" sz="2800"/>
              <a:t>rogram </a:t>
            </a:r>
            <a:r>
              <a:rPr lang="en-US" sz="2800" b="1"/>
              <a:t>E</a:t>
            </a:r>
            <a:r>
              <a:rPr lang="en-US" sz="2800"/>
              <a:t>valuation and </a:t>
            </a:r>
            <a:r>
              <a:rPr lang="en-US" sz="2800" b="1"/>
              <a:t>R</a:t>
            </a:r>
            <a:r>
              <a:rPr lang="en-US" sz="2800"/>
              <a:t>eview </a:t>
            </a:r>
            <a:r>
              <a:rPr lang="en-US" sz="2800" b="1"/>
              <a:t>T</a:t>
            </a:r>
            <a:r>
              <a:rPr lang="en-US" sz="2800"/>
              <a:t>echnique</a:t>
            </a:r>
          </a:p>
          <a:p>
            <a:r>
              <a:rPr lang="en-US" sz="2800"/>
              <a:t>Based on idea that estimates are uncertain</a:t>
            </a:r>
          </a:p>
          <a:p>
            <a:pPr lvl="1"/>
            <a:r>
              <a:rPr lang="en-US" sz="2400"/>
              <a:t>Therefore uses duration </a:t>
            </a:r>
            <a:r>
              <a:rPr lang="en-US" sz="2400" b="1"/>
              <a:t>ranges</a:t>
            </a:r>
          </a:p>
          <a:p>
            <a:pPr lvl="1"/>
            <a:r>
              <a:rPr lang="en-US" sz="2400"/>
              <a:t>And the </a:t>
            </a:r>
            <a:r>
              <a:rPr lang="en-US" sz="2400" b="1"/>
              <a:t>probability</a:t>
            </a:r>
            <a:r>
              <a:rPr lang="en-US" sz="2400"/>
              <a:t> of falling to a given range</a:t>
            </a:r>
          </a:p>
          <a:p>
            <a:r>
              <a:rPr lang="en-US" sz="2800"/>
              <a:t>Uses an “expected value” (or weighted average) to determine durations</a:t>
            </a:r>
          </a:p>
          <a:p>
            <a:r>
              <a:rPr lang="en-US" sz="2800"/>
              <a:t>Use the following methods to calculate the expected durations, then use as input to your network diagram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7B2C-00FD-41B1-83B6-9A67E02B8274}" type="slidenum">
              <a:rPr lang="en-US"/>
              <a:pPr/>
              <a:t>27</a:t>
            </a:fld>
            <a:endParaRPr lang="en-US"/>
          </a:p>
        </p:txBody>
      </p:sp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Start with 3 estimates</a:t>
            </a:r>
          </a:p>
          <a:p>
            <a:pPr lvl="1"/>
            <a:r>
              <a:rPr lang="en-US"/>
              <a:t>Optimistic</a:t>
            </a:r>
          </a:p>
          <a:p>
            <a:pPr lvl="2"/>
            <a:r>
              <a:rPr lang="en-US"/>
              <a:t>Would likely occur 1 time in 20</a:t>
            </a:r>
          </a:p>
          <a:p>
            <a:pPr lvl="1"/>
            <a:r>
              <a:rPr lang="en-US"/>
              <a:t>Most likely</a:t>
            </a:r>
          </a:p>
          <a:p>
            <a:pPr lvl="2"/>
            <a:r>
              <a:rPr lang="en-US"/>
              <a:t>Modal value of the distribution</a:t>
            </a:r>
          </a:p>
          <a:p>
            <a:pPr lvl="1"/>
            <a:r>
              <a:rPr lang="en-US"/>
              <a:t>Pessimistic</a:t>
            </a:r>
          </a:p>
          <a:p>
            <a:pPr lvl="2"/>
            <a:r>
              <a:rPr lang="en-US"/>
              <a:t>Would be exceeded only one time in 20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4B69-E33C-4843-8B19-BB263BDB4C3C}" type="slidenum">
              <a:rPr lang="en-US"/>
              <a:pPr/>
              <a:t>28</a:t>
            </a:fld>
            <a:endParaRPr lang="en-US"/>
          </a:p>
        </p:txBody>
      </p:sp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</a:t>
            </a: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Combined to estimate a task duration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C2F3-7594-42C1-82D6-F2EE4ED871EF}" type="slidenum">
              <a:rPr lang="en-US"/>
              <a:pPr/>
              <a:t>29</a:t>
            </a:fld>
            <a:endParaRPr lang="en-US"/>
          </a:p>
        </p:txBody>
      </p:sp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 Formula</a:t>
            </a:r>
          </a:p>
        </p:txBody>
      </p:sp>
      <p:graphicFrame>
        <p:nvGraphicFramePr>
          <p:cNvPr id="391173" name="Object 5"/>
          <p:cNvGraphicFramePr>
            <a:graphicFrameLocks noChangeAspect="1"/>
          </p:cNvGraphicFramePr>
          <p:nvPr/>
        </p:nvGraphicFramePr>
        <p:xfrm>
          <a:off x="1981200" y="2667000"/>
          <a:ext cx="6753225" cy="2974975"/>
        </p:xfrm>
        <a:graphic>
          <a:graphicData uri="http://schemas.openxmlformats.org/presentationml/2006/ole">
            <p:oleObj spid="_x0000_s83970" name="Bitmap Image" r:id="rId4" imgW="4086795" imgH="1800476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Once tasks (from the WBS) and size/effort (from estimation) are known: then schedule</a:t>
            </a:r>
          </a:p>
          <a:p>
            <a:r>
              <a:rPr lang="en-US" sz="2800"/>
              <a:t>Primary objectives</a:t>
            </a:r>
          </a:p>
          <a:p>
            <a:pPr lvl="2"/>
            <a:r>
              <a:rPr lang="en-US" sz="2000"/>
              <a:t>Best time</a:t>
            </a:r>
          </a:p>
          <a:p>
            <a:pPr lvl="2"/>
            <a:r>
              <a:rPr lang="en-US" sz="2000"/>
              <a:t>Least cost</a:t>
            </a:r>
          </a:p>
          <a:p>
            <a:pPr lvl="2"/>
            <a:r>
              <a:rPr lang="en-US" sz="2000"/>
              <a:t>Least risk</a:t>
            </a:r>
          </a:p>
          <a:p>
            <a:r>
              <a:rPr lang="en-US" sz="2800"/>
              <a:t>Secondary objectives</a:t>
            </a:r>
          </a:p>
          <a:p>
            <a:pPr lvl="2"/>
            <a:r>
              <a:rPr lang="en-US" sz="2000"/>
              <a:t>Evaluation of schedule alternatives</a:t>
            </a:r>
          </a:p>
          <a:p>
            <a:pPr lvl="2"/>
            <a:r>
              <a:rPr lang="en-US" sz="2000"/>
              <a:t>Effective use of resources</a:t>
            </a:r>
          </a:p>
          <a:p>
            <a:pPr lvl="2"/>
            <a:r>
              <a:rPr lang="en-US" sz="2000"/>
              <a:t>Communications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C1E9-C831-4B8D-AF32-73EBD91BA978}" type="slidenum">
              <a:rPr lang="en-US"/>
              <a:pPr/>
              <a:t>3</a:t>
            </a:fld>
            <a:endParaRPr lang="en-US"/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Confidence Interval can be determined</a:t>
            </a:r>
          </a:p>
          <a:p>
            <a:r>
              <a:rPr lang="en-US"/>
              <a:t>Based on a standard deviation of the expected time</a:t>
            </a:r>
          </a:p>
          <a:p>
            <a:pPr lvl="2"/>
            <a:r>
              <a:rPr lang="en-US"/>
              <a:t>Using a bell curve (normal distribution)</a:t>
            </a:r>
          </a:p>
          <a:p>
            <a:pPr lvl="1">
              <a:buFontTx/>
              <a:buNone/>
            </a:pPr>
            <a:endParaRPr lang="en-US"/>
          </a:p>
          <a:p>
            <a:pPr lvl="1">
              <a:buFontTx/>
              <a:buNone/>
            </a:pPr>
            <a:endParaRPr lang="en-US"/>
          </a:p>
          <a:p>
            <a:r>
              <a:rPr lang="en-US"/>
              <a:t>For the whole critical path use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4342-7007-4E1C-BA66-F3CB7FAED356}" type="slidenum">
              <a:rPr lang="en-US"/>
              <a:pPr/>
              <a:t>30</a:t>
            </a:fld>
            <a:endParaRPr lang="en-US"/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 Formula</a:t>
            </a:r>
          </a:p>
        </p:txBody>
      </p:sp>
      <p:graphicFrame>
        <p:nvGraphicFramePr>
          <p:cNvPr id="392197" name="Object 5"/>
          <p:cNvGraphicFramePr>
            <a:graphicFrameLocks noChangeAspect="1"/>
          </p:cNvGraphicFramePr>
          <p:nvPr/>
        </p:nvGraphicFramePr>
        <p:xfrm>
          <a:off x="1981200" y="5535613"/>
          <a:ext cx="6019800" cy="712787"/>
        </p:xfrm>
        <a:graphic>
          <a:graphicData uri="http://schemas.openxmlformats.org/presentationml/2006/ole">
            <p:oleObj spid="_x0000_s84994" name="Bitmap Image" r:id="rId4" imgW="3219899" imgH="380852" progId="PBrush">
              <p:embed/>
            </p:oleObj>
          </a:graphicData>
        </a:graphic>
      </p:graphicFrame>
      <p:graphicFrame>
        <p:nvGraphicFramePr>
          <p:cNvPr id="392198" name="Object 6"/>
          <p:cNvGraphicFramePr>
            <a:graphicFrameLocks noChangeAspect="1"/>
          </p:cNvGraphicFramePr>
          <p:nvPr/>
        </p:nvGraphicFramePr>
        <p:xfrm>
          <a:off x="3276600" y="3886200"/>
          <a:ext cx="2933700" cy="942975"/>
        </p:xfrm>
        <a:graphic>
          <a:graphicData uri="http://schemas.openxmlformats.org/presentationml/2006/ole">
            <p:oleObj spid="_x0000_s84995" name="Bitmap Image" r:id="rId5" imgW="2933333" imgH="942857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4648200"/>
            <a:ext cx="7772400" cy="99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/>
              <a:t>Confidence interval for P2 is 4 times wider than P1 for a given probability</a:t>
            </a:r>
          </a:p>
          <a:p>
            <a:pPr>
              <a:lnSpc>
                <a:spcPct val="90000"/>
              </a:lnSpc>
            </a:pPr>
            <a:r>
              <a:rPr lang="en-US" sz="2000"/>
              <a:t>Ex: 68% probability of 9.7 to 11.7 days (P1) vs. 9.5-13.5 days (P2)</a:t>
            </a:r>
          </a:p>
        </p:txBody>
      </p:sp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85EF0-2B31-4553-928F-0CDCF81CE2C5}" type="slidenum">
              <a:rPr lang="en-US"/>
              <a:pPr/>
              <a:t>31</a:t>
            </a:fld>
            <a:endParaRPr lang="en-US"/>
          </a:p>
        </p:txBody>
      </p:sp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 Example</a:t>
            </a:r>
          </a:p>
        </p:txBody>
      </p:sp>
      <p:graphicFrame>
        <p:nvGraphicFramePr>
          <p:cNvPr id="394278" name="Group 38"/>
          <p:cNvGraphicFramePr>
            <a:graphicFrameLocks noGrp="1"/>
          </p:cNvGraphicFramePr>
          <p:nvPr/>
        </p:nvGraphicFramePr>
        <p:xfrm>
          <a:off x="1676400" y="1524000"/>
          <a:ext cx="6096000" cy="257175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Description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Planner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Planner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PERT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10.16d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11.5d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Std. Dev.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1.8d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Advantages</a:t>
            </a:r>
          </a:p>
          <a:p>
            <a:pPr lvl="1"/>
            <a:r>
              <a:rPr lang="en-US"/>
              <a:t>Accounts for uncertainty</a:t>
            </a:r>
          </a:p>
          <a:p>
            <a:r>
              <a:rPr lang="en-US"/>
              <a:t>Disadvantages</a:t>
            </a:r>
          </a:p>
          <a:p>
            <a:pPr lvl="1"/>
            <a:r>
              <a:rPr lang="en-US"/>
              <a:t>Time and labor intensive</a:t>
            </a:r>
          </a:p>
          <a:p>
            <a:pPr lvl="1"/>
            <a:r>
              <a:rPr lang="en-US"/>
              <a:t>Assumption of unlimited resources is big issue</a:t>
            </a:r>
          </a:p>
          <a:p>
            <a:pPr lvl="1"/>
            <a:r>
              <a:rPr lang="en-US"/>
              <a:t>Lack of functional ownership of estimates</a:t>
            </a:r>
          </a:p>
          <a:p>
            <a:pPr lvl="1"/>
            <a:r>
              <a:rPr lang="en-US"/>
              <a:t>Mostly only used on large, complex project</a:t>
            </a:r>
          </a:p>
          <a:p>
            <a:r>
              <a:rPr lang="en-US"/>
              <a:t>Get PERT software to calculate it for you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43C-020D-4FC1-A0B0-84624BF93071}" type="slidenum">
              <a:rPr lang="en-US"/>
              <a:pPr/>
              <a:t>32</a:t>
            </a:fld>
            <a:endParaRPr lang="en-US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Both use Network Diagrams</a:t>
            </a:r>
          </a:p>
          <a:p>
            <a:r>
              <a:rPr lang="en-US"/>
              <a:t>CPM: deterministic</a:t>
            </a:r>
          </a:p>
          <a:p>
            <a:r>
              <a:rPr lang="en-US"/>
              <a:t>PERT: probabilistic </a:t>
            </a:r>
          </a:p>
          <a:p>
            <a:r>
              <a:rPr lang="en-US"/>
              <a:t>CPM: one estimate, PERT, three estimates</a:t>
            </a:r>
          </a:p>
          <a:p>
            <a:r>
              <a:rPr lang="en-US"/>
              <a:t>PERT is infrequently used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0D5E-BE21-4D2D-BFAB-859ABA16C3B0}" type="slidenum">
              <a:rPr lang="en-US"/>
              <a:pPr/>
              <a:t>33</a:t>
            </a:fld>
            <a:endParaRPr lang="en-US"/>
          </a:p>
        </p:txBody>
      </p:sp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CPM vs. PERT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Sometimes called a “bar charts”</a:t>
            </a:r>
          </a:p>
          <a:p>
            <a:r>
              <a:rPr lang="en-US"/>
              <a:t>Simple Gantt chart</a:t>
            </a:r>
          </a:p>
          <a:p>
            <a:pPr lvl="1"/>
            <a:r>
              <a:rPr lang="en-US"/>
              <a:t>Either showing just highest summary bars</a:t>
            </a:r>
          </a:p>
          <a:p>
            <a:pPr lvl="1"/>
            <a:r>
              <a:rPr lang="en-US"/>
              <a:t>Or milestones only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6F5-50E4-4E96-A6B7-6698ED241098}" type="slidenum">
              <a:rPr lang="en-US"/>
              <a:pPr/>
              <a:t>34</a:t>
            </a:fld>
            <a:endParaRPr lang="en-US"/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Milestone Chart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CCEA-5796-46E5-A426-FB71041011DF}" type="slidenum">
              <a:rPr lang="en-US"/>
              <a:pPr/>
              <a:t>35</a:t>
            </a:fld>
            <a:endParaRPr lang="en-US"/>
          </a:p>
        </p:txBody>
      </p:sp>
      <p:sp>
        <p:nvSpPr>
          <p:cNvPr id="432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 Chart</a:t>
            </a:r>
          </a:p>
        </p:txBody>
      </p:sp>
      <p:graphicFrame>
        <p:nvGraphicFramePr>
          <p:cNvPr id="432132" name="Object 1028"/>
          <p:cNvGraphicFramePr>
            <a:graphicFrameLocks noChangeAspect="1"/>
          </p:cNvGraphicFramePr>
          <p:nvPr/>
        </p:nvGraphicFramePr>
        <p:xfrm>
          <a:off x="481013" y="1752600"/>
          <a:ext cx="8205787" cy="3967163"/>
        </p:xfrm>
        <a:graphic>
          <a:graphicData uri="http://schemas.openxmlformats.org/presentationml/2006/ole">
            <p:oleObj spid="_x0000_s86018" name="Bitmap Image" r:id="rId4" imgW="5439534" imgH="2629267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63B4B-4108-4D76-BE74-BDE9D50C9FE1}" type="slidenum">
              <a:rPr lang="en-US"/>
              <a:pPr/>
              <a:t>36</a:t>
            </a:fld>
            <a:endParaRPr lang="en-US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Gantt Chart</a:t>
            </a:r>
          </a:p>
        </p:txBody>
      </p:sp>
      <p:pic>
        <p:nvPicPr>
          <p:cNvPr id="3164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002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Does not show interdependencies well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Does not uncertainty of a given activity (as does PERT)</a:t>
            </a:r>
          </a:p>
          <a:p>
            <a:pPr>
              <a:lnSpc>
                <a:spcPct val="90000"/>
              </a:lnSpc>
            </a:pPr>
            <a:r>
              <a:rPr lang="en-US" sz="2800"/>
              <a:t>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Easily understood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Easily created and maintained</a:t>
            </a:r>
          </a:p>
          <a:p>
            <a:pPr>
              <a:lnSpc>
                <a:spcPct val="90000"/>
              </a:lnSpc>
            </a:pPr>
            <a:r>
              <a:rPr lang="en-US" sz="2800"/>
              <a:t>Note: Software now shows dependencies among tasks in Gantt charts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 the “old” days Gantt charts did not show these dependencies, bar charts typically do not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663C-1DA7-46F5-A7F5-AB031C77D79F}" type="slidenum">
              <a:rPr lang="en-US"/>
              <a:pPr/>
              <a:t>37</a:t>
            </a:fld>
            <a:endParaRPr lang="en-US"/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Gantt Chart</a:t>
            </a: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can you shorten the schedule?</a:t>
            </a:r>
          </a:p>
          <a:p>
            <a:r>
              <a:rPr lang="en-US"/>
              <a:t>Via</a:t>
            </a:r>
          </a:p>
          <a:p>
            <a:pPr lvl="1"/>
            <a:r>
              <a:rPr lang="en-US"/>
              <a:t>Reducing scope (or quality)</a:t>
            </a:r>
          </a:p>
          <a:p>
            <a:pPr lvl="1"/>
            <a:r>
              <a:rPr lang="en-US"/>
              <a:t>Adding resources</a:t>
            </a:r>
          </a:p>
          <a:p>
            <a:pPr lvl="1"/>
            <a:r>
              <a:rPr lang="en-US"/>
              <a:t>Concurrency (perform tasks in parallel)</a:t>
            </a:r>
          </a:p>
          <a:p>
            <a:pPr lvl="1"/>
            <a:r>
              <a:rPr lang="en-US"/>
              <a:t>Substitution of activities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9040F-C560-4439-A8EC-C5BA43071DB7}" type="slidenum">
              <a:rPr lang="en-US"/>
              <a:pPr/>
              <a:t>38</a:t>
            </a:fld>
            <a:endParaRPr lang="en-US"/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Reducing Project Duration</a:t>
            </a: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Shorten the overall duration of the project</a:t>
            </a:r>
          </a:p>
          <a:p>
            <a:pPr>
              <a:lnSpc>
                <a:spcPct val="90000"/>
              </a:lnSpc>
            </a:pPr>
            <a:r>
              <a:rPr lang="en-US" sz="2800"/>
              <a:t>Crashing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Looks at cost and schedule tradeoffs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Gain greatest compression with least cost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Add resources to critical path tasks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Limit or reduce requirements (scope)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Changing the sequence of tasks</a:t>
            </a:r>
          </a:p>
          <a:p>
            <a:pPr>
              <a:lnSpc>
                <a:spcPct val="90000"/>
              </a:lnSpc>
            </a:pPr>
            <a:r>
              <a:rPr lang="en-US" sz="2800"/>
              <a:t>Fast Tracking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Overlapping of phases, activities or tasks that would otherwise be sequential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Involves some risk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May cause rework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5510E-8EEE-41CC-A274-98AFC2258A23}" type="slidenum">
              <a:rPr lang="en-US"/>
              <a:pPr/>
              <a:t>39</a:t>
            </a:fld>
            <a:endParaRPr lang="en-US"/>
          </a:p>
        </p:txBody>
      </p:sp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Compression Techniques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Precedence: </a:t>
            </a:r>
          </a:p>
          <a:p>
            <a:pPr lvl="2"/>
            <a:r>
              <a:rPr lang="en-US" dirty="0"/>
              <a:t>A task that must occur before another is said to have precedence of the other</a:t>
            </a:r>
          </a:p>
          <a:p>
            <a:r>
              <a:rPr lang="en-US" dirty="0"/>
              <a:t>Concurrence:</a:t>
            </a:r>
          </a:p>
          <a:p>
            <a:pPr lvl="2"/>
            <a:r>
              <a:rPr lang="en-US" dirty="0"/>
              <a:t>Concurrent tasks are those that can occur at the same time (in parallel)</a:t>
            </a:r>
          </a:p>
          <a:p>
            <a:r>
              <a:rPr lang="en-US" dirty="0"/>
              <a:t>Leads &amp; Lag Time</a:t>
            </a:r>
          </a:p>
          <a:p>
            <a:pPr lvl="2"/>
            <a:r>
              <a:rPr lang="en-US" dirty="0"/>
              <a:t>Delays between activities</a:t>
            </a:r>
          </a:p>
          <a:p>
            <a:pPr lvl="2"/>
            <a:r>
              <a:rPr lang="en-US" dirty="0"/>
              <a:t>Time required before or after a given task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EE1B-07F9-4A9B-9CB6-FC400125CCDF}" type="slidenum">
              <a:rPr lang="en-US"/>
              <a:pPr/>
              <a:t>4</a:t>
            </a:fld>
            <a:endParaRPr lang="en-US"/>
          </a:p>
        </p:txBody>
      </p:sp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Milestones</a:t>
            </a:r>
          </a:p>
          <a:p>
            <a:pPr lvl="1">
              <a:lnSpc>
                <a:spcPct val="90000"/>
              </a:lnSpc>
            </a:pPr>
            <a:r>
              <a:rPr lang="en-US"/>
              <a:t>Have a duration of zero</a:t>
            </a:r>
          </a:p>
          <a:p>
            <a:pPr lvl="1">
              <a:lnSpc>
                <a:spcPct val="90000"/>
              </a:lnSpc>
            </a:pPr>
            <a:r>
              <a:rPr lang="en-US"/>
              <a:t>Identify critical points in your schedule</a:t>
            </a:r>
          </a:p>
          <a:p>
            <a:pPr lvl="1">
              <a:lnSpc>
                <a:spcPct val="90000"/>
              </a:lnSpc>
            </a:pPr>
            <a:r>
              <a:rPr lang="en-US"/>
              <a:t>Shown as inverted triangle or a diamond</a:t>
            </a:r>
          </a:p>
          <a:p>
            <a:pPr lvl="1">
              <a:lnSpc>
                <a:spcPct val="90000"/>
              </a:lnSpc>
            </a:pPr>
            <a:r>
              <a:rPr lang="en-US"/>
              <a:t>Often used at “review” or “delivery” times</a:t>
            </a:r>
          </a:p>
          <a:p>
            <a:pPr lvl="2">
              <a:lnSpc>
                <a:spcPct val="90000"/>
              </a:lnSpc>
            </a:pPr>
            <a:r>
              <a:rPr lang="en-US"/>
              <a:t>Or at end or beginning of phases</a:t>
            </a:r>
          </a:p>
          <a:p>
            <a:pPr lvl="2">
              <a:lnSpc>
                <a:spcPct val="90000"/>
              </a:lnSpc>
            </a:pPr>
            <a:r>
              <a:rPr lang="en-US"/>
              <a:t>Ex: Software Requirements Review (SRR)</a:t>
            </a:r>
          </a:p>
          <a:p>
            <a:pPr lvl="2">
              <a:lnSpc>
                <a:spcPct val="90000"/>
              </a:lnSpc>
            </a:pPr>
            <a:r>
              <a:rPr lang="en-US"/>
              <a:t>Ex: User Sign-off</a:t>
            </a:r>
          </a:p>
          <a:p>
            <a:pPr lvl="1">
              <a:lnSpc>
                <a:spcPct val="90000"/>
              </a:lnSpc>
            </a:pPr>
            <a:r>
              <a:rPr lang="en-US"/>
              <a:t>Can be tied to contract terms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F97D-FA71-490D-90DA-7EC4EEC8F8EC}" type="slidenum">
              <a:rPr lang="en-US"/>
              <a:pPr/>
              <a:t>5</a:t>
            </a:fld>
            <a:endParaRPr lang="en-US"/>
          </a:p>
        </p:txBody>
      </p:sp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Example</a:t>
            </a:r>
          </a:p>
          <a:p>
            <a:pPr>
              <a:buFontTx/>
              <a:buNone/>
            </a:pPr>
            <a:r>
              <a:rPr lang="en-US"/>
              <a:t>Milestones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3774-5F64-48DB-81DB-0CF858D0B384}" type="slidenum">
              <a:rPr lang="en-US"/>
              <a:pPr/>
              <a:t>6</a:t>
            </a:fld>
            <a:endParaRPr lang="en-US"/>
          </a:p>
        </p:txBody>
      </p:sp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</a:p>
        </p:txBody>
      </p:sp>
      <p:graphicFrame>
        <p:nvGraphicFramePr>
          <p:cNvPr id="425989" name="Object 5"/>
          <p:cNvGraphicFramePr>
            <a:graphicFrameLocks noChangeAspect="1"/>
          </p:cNvGraphicFramePr>
          <p:nvPr/>
        </p:nvGraphicFramePr>
        <p:xfrm>
          <a:off x="2971800" y="1524000"/>
          <a:ext cx="5886450" cy="4695825"/>
        </p:xfrm>
        <a:graphic>
          <a:graphicData uri="http://schemas.openxmlformats.org/presentationml/2006/ole">
            <p:oleObj spid="_x0000_s74754" name="Bitmap Image" r:id="rId4" imgW="5885714" imgH="4695238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/>
              <a:t>Mathematical Analysis</a:t>
            </a:r>
          </a:p>
          <a:p>
            <a:pPr lvl="2"/>
            <a:r>
              <a:rPr lang="en-US"/>
              <a:t>Network Diagrams</a:t>
            </a:r>
          </a:p>
          <a:p>
            <a:pPr lvl="3"/>
            <a:r>
              <a:rPr lang="en-US"/>
              <a:t>PERT</a:t>
            </a:r>
          </a:p>
          <a:p>
            <a:pPr lvl="3"/>
            <a:r>
              <a:rPr lang="en-US"/>
              <a:t>CPM</a:t>
            </a:r>
          </a:p>
          <a:p>
            <a:pPr lvl="3"/>
            <a:r>
              <a:rPr lang="en-US"/>
              <a:t>GERT</a:t>
            </a:r>
          </a:p>
          <a:p>
            <a:pPr lvl="1"/>
            <a:r>
              <a:rPr lang="en-US"/>
              <a:t>Bar Charts</a:t>
            </a:r>
          </a:p>
          <a:p>
            <a:pPr lvl="2"/>
            <a:r>
              <a:rPr lang="en-US"/>
              <a:t>Milestone Chart</a:t>
            </a:r>
          </a:p>
          <a:p>
            <a:pPr lvl="2"/>
            <a:r>
              <a:rPr lang="en-US"/>
              <a:t>Gantt Chart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C75C-14CB-48A6-8447-BB3732B5D53E}" type="slidenum">
              <a:rPr lang="en-US"/>
              <a:pPr/>
              <a:t>7</a:t>
            </a:fld>
            <a:endParaRPr lang="en-US"/>
          </a:p>
        </p:txBody>
      </p:sp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Scheduling Techniques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Developed in the 1950’s</a:t>
            </a:r>
          </a:p>
          <a:p>
            <a:r>
              <a:rPr lang="en-US"/>
              <a:t>A graphical representation of the tasks necessary to complete a project</a:t>
            </a:r>
          </a:p>
          <a:p>
            <a:r>
              <a:rPr lang="en-US"/>
              <a:t>Visualizes the flow of tasks &amp; relationships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EDF4-8E0F-4C0A-A2B0-149ADF98594D}" type="slidenum">
              <a:rPr lang="en-US"/>
              <a:pPr/>
              <a:t>8</a:t>
            </a:fld>
            <a:endParaRPr lang="en-US"/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Diagrams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PERT</a:t>
            </a:r>
          </a:p>
          <a:p>
            <a:pPr lvl="1"/>
            <a:r>
              <a:rPr lang="en-US"/>
              <a:t>Program Evaluation and Review Technique</a:t>
            </a:r>
          </a:p>
          <a:p>
            <a:r>
              <a:rPr lang="en-US"/>
              <a:t>CPM</a:t>
            </a:r>
          </a:p>
          <a:p>
            <a:pPr lvl="1"/>
            <a:r>
              <a:rPr lang="en-US"/>
              <a:t>Critical Path Method</a:t>
            </a:r>
          </a:p>
          <a:p>
            <a:r>
              <a:rPr lang="en-US"/>
              <a:t>Sometimes treated synonymously</a:t>
            </a:r>
          </a:p>
          <a:p>
            <a:r>
              <a:rPr lang="en-US"/>
              <a:t>All are models using network diagrams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66F0A-F6C6-4912-AB9F-DAE3D699810D}" type="slidenum">
              <a:rPr lang="en-US"/>
              <a:pPr/>
              <a:t>9</a:t>
            </a:fld>
            <a:endParaRPr lang="en-US"/>
          </a:p>
        </p:txBody>
      </p:sp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Mathematical Analysis</a:t>
            </a:r>
          </a:p>
        </p:txBody>
      </p:sp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290</TotalTime>
  <Words>1281</Words>
  <Application>Microsoft Office PowerPoint</Application>
  <PresentationFormat>On-screen Show (4:3)</PresentationFormat>
  <Paragraphs>322</Paragraphs>
  <Slides>39</Slides>
  <Notes>39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Concourse</vt:lpstr>
      <vt:lpstr>Bitmap Image</vt:lpstr>
      <vt:lpstr>Software Project Management</vt:lpstr>
      <vt:lpstr>Agenda</vt:lpstr>
      <vt:lpstr>Scheduling</vt:lpstr>
      <vt:lpstr>Terminology</vt:lpstr>
      <vt:lpstr>Terminology</vt:lpstr>
      <vt:lpstr>Terminology</vt:lpstr>
      <vt:lpstr>Scheduling Techniques</vt:lpstr>
      <vt:lpstr>Network Diagrams</vt:lpstr>
      <vt:lpstr>Mathematical Analysis</vt:lpstr>
      <vt:lpstr>MS-Project Example</vt:lpstr>
      <vt:lpstr>Network Diagrams</vt:lpstr>
      <vt:lpstr>Node Formats</vt:lpstr>
      <vt:lpstr>Network Diagrams</vt:lpstr>
      <vt:lpstr>Critical Path</vt:lpstr>
      <vt:lpstr>Critical Path Example</vt:lpstr>
      <vt:lpstr>CPM</vt:lpstr>
      <vt:lpstr>4 Task Dependency Types</vt:lpstr>
      <vt:lpstr>4 Task Dependency Types</vt:lpstr>
      <vt:lpstr>Task Dependency Relationships</vt:lpstr>
      <vt:lpstr>Example Step 1</vt:lpstr>
      <vt:lpstr>Forward Pass</vt:lpstr>
      <vt:lpstr>Example Step 2</vt:lpstr>
      <vt:lpstr>Backward Pass</vt:lpstr>
      <vt:lpstr>Example Step 3</vt:lpstr>
      <vt:lpstr>Example Step 4</vt:lpstr>
      <vt:lpstr>Network Diagrams</vt:lpstr>
      <vt:lpstr>PERT</vt:lpstr>
      <vt:lpstr>PERT</vt:lpstr>
      <vt:lpstr>PERT Formula</vt:lpstr>
      <vt:lpstr>PERT Formula</vt:lpstr>
      <vt:lpstr>PERT Example</vt:lpstr>
      <vt:lpstr>PERT</vt:lpstr>
      <vt:lpstr>CPM vs. PERT</vt:lpstr>
      <vt:lpstr>Milestone Chart</vt:lpstr>
      <vt:lpstr>Bar Chart</vt:lpstr>
      <vt:lpstr>Gantt Chart</vt:lpstr>
      <vt:lpstr>Gantt Chart</vt:lpstr>
      <vt:lpstr>Reducing Project Duration</vt:lpstr>
      <vt:lpstr>Compression Techniques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Management</dc:title>
  <dc:creator>HAI QUAN</dc:creator>
  <cp:lastModifiedBy>quan_nh</cp:lastModifiedBy>
  <cp:revision>68</cp:revision>
  <dcterms:created xsi:type="dcterms:W3CDTF">2006-08-16T00:00:00Z</dcterms:created>
  <dcterms:modified xsi:type="dcterms:W3CDTF">2011-01-05T07:10:06Z</dcterms:modified>
</cp:coreProperties>
</file>