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59"/>
  </p:notesMasterIdLst>
  <p:sldIdLst>
    <p:sldId id="257" r:id="rId2"/>
    <p:sldId id="387" r:id="rId3"/>
    <p:sldId id="388" r:id="rId4"/>
    <p:sldId id="389" r:id="rId5"/>
    <p:sldId id="390" r:id="rId6"/>
    <p:sldId id="391" r:id="rId7"/>
    <p:sldId id="392" r:id="rId8"/>
    <p:sldId id="393" r:id="rId9"/>
    <p:sldId id="394" r:id="rId10"/>
    <p:sldId id="395" r:id="rId11"/>
    <p:sldId id="396" r:id="rId12"/>
    <p:sldId id="397" r:id="rId13"/>
    <p:sldId id="398" r:id="rId14"/>
    <p:sldId id="399" r:id="rId15"/>
    <p:sldId id="400" r:id="rId16"/>
    <p:sldId id="401" r:id="rId17"/>
    <p:sldId id="402" r:id="rId18"/>
    <p:sldId id="403" r:id="rId19"/>
    <p:sldId id="404" r:id="rId20"/>
    <p:sldId id="405" r:id="rId21"/>
    <p:sldId id="406" r:id="rId22"/>
    <p:sldId id="407" r:id="rId23"/>
    <p:sldId id="408" r:id="rId24"/>
    <p:sldId id="409" r:id="rId25"/>
    <p:sldId id="410" r:id="rId26"/>
    <p:sldId id="411" r:id="rId27"/>
    <p:sldId id="412" r:id="rId28"/>
    <p:sldId id="413" r:id="rId29"/>
    <p:sldId id="414" r:id="rId30"/>
    <p:sldId id="415" r:id="rId31"/>
    <p:sldId id="416" r:id="rId32"/>
    <p:sldId id="417" r:id="rId33"/>
    <p:sldId id="418" r:id="rId34"/>
    <p:sldId id="419" r:id="rId35"/>
    <p:sldId id="420" r:id="rId36"/>
    <p:sldId id="421" r:id="rId37"/>
    <p:sldId id="422" r:id="rId38"/>
    <p:sldId id="423" r:id="rId39"/>
    <p:sldId id="424" r:id="rId40"/>
    <p:sldId id="425" r:id="rId41"/>
    <p:sldId id="426" r:id="rId42"/>
    <p:sldId id="427" r:id="rId43"/>
    <p:sldId id="428" r:id="rId44"/>
    <p:sldId id="429" r:id="rId45"/>
    <p:sldId id="430" r:id="rId46"/>
    <p:sldId id="431" r:id="rId47"/>
    <p:sldId id="432" r:id="rId48"/>
    <p:sldId id="433" r:id="rId49"/>
    <p:sldId id="434" r:id="rId50"/>
    <p:sldId id="435" r:id="rId51"/>
    <p:sldId id="436" r:id="rId52"/>
    <p:sldId id="437" r:id="rId53"/>
    <p:sldId id="438" r:id="rId54"/>
    <p:sldId id="439" r:id="rId55"/>
    <p:sldId id="440" r:id="rId56"/>
    <p:sldId id="441" r:id="rId57"/>
    <p:sldId id="442" r:id="rId5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2667" autoAdjust="0"/>
  </p:normalViewPr>
  <p:slideViewPr>
    <p:cSldViewPr>
      <p:cViewPr>
        <p:scale>
          <a:sx n="50" d="100"/>
          <a:sy n="50" d="100"/>
        </p:scale>
        <p:origin x="-1090" y="-13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1FDCDD-737F-4C30-9A0C-D0BADE5AC9B4}" type="datetimeFigureOut">
              <a:rPr lang="en-US" smtClean="0"/>
              <a:pPr/>
              <a:t>3/15/2011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152F2C-6E7F-4B21-8B74-72EDBC965FB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2E3EC5-194B-48CF-ABAE-90489146176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3/15/2011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3/15/2011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3/15/2011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3/15/2011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3/15/2011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3/15/2011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3/15/2011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3/15/2011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3/15/2011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3/15/2011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3/15/2011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3/15/2011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Quan_nh@yahoo.co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4.bin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fr-FR" dirty="0" smtClean="0"/>
              <a:t>Software Project Management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FR" dirty="0" smtClean="0"/>
              <a:t>Dr. Nguyen Hai Quan</a:t>
            </a:r>
          </a:p>
          <a:p>
            <a:r>
              <a:rPr lang="fr-FR" dirty="0" smtClean="0">
                <a:hlinkClick r:id="rId3"/>
              </a:rPr>
              <a:t>Email: Quan_nh@yahoo.com</a:t>
            </a:r>
            <a:endParaRPr lang="fr-FR" dirty="0" smtClean="0"/>
          </a:p>
          <a:p>
            <a:r>
              <a:rPr lang="fr-FR" smtClean="0"/>
              <a:t>Phone: 0934221978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4298950" y="2706688"/>
            <a:ext cx="577850" cy="5159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solidFill>
                  <a:schemeClr val="tx2"/>
                </a:solidFill>
                <a:latin typeface="Arial" charset="0"/>
              </a:rPr>
              <a:t>10</a:t>
            </a:r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7516813" y="2706688"/>
            <a:ext cx="577850" cy="5159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solidFill>
                  <a:schemeClr val="tx2"/>
                </a:solidFill>
                <a:latin typeface="Arial" charset="0"/>
              </a:rPr>
              <a:t>80</a:t>
            </a: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2970213" y="2100263"/>
            <a:ext cx="4821237" cy="630237"/>
            <a:chOff x="1871" y="1323"/>
            <a:chExt cx="3037" cy="397"/>
          </a:xfrm>
        </p:grpSpPr>
        <p:sp>
          <p:nvSpPr>
            <p:cNvPr id="15399" name="Line 6"/>
            <p:cNvSpPr>
              <a:spLocks noChangeShapeType="1"/>
            </p:cNvSpPr>
            <p:nvPr/>
          </p:nvSpPr>
          <p:spPr bwMode="auto">
            <a:xfrm>
              <a:off x="1871" y="1323"/>
              <a:ext cx="0" cy="397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400" name="Line 7"/>
            <p:cNvSpPr>
              <a:spLocks noChangeShapeType="1"/>
            </p:cNvSpPr>
            <p:nvPr/>
          </p:nvSpPr>
          <p:spPr bwMode="auto">
            <a:xfrm>
              <a:off x="2907" y="1323"/>
              <a:ext cx="0" cy="397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401" name="Line 8"/>
            <p:cNvSpPr>
              <a:spLocks noChangeShapeType="1"/>
            </p:cNvSpPr>
            <p:nvPr/>
          </p:nvSpPr>
          <p:spPr bwMode="auto">
            <a:xfrm>
              <a:off x="3837" y="1323"/>
              <a:ext cx="0" cy="397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402" name="Line 9"/>
            <p:cNvSpPr>
              <a:spLocks noChangeShapeType="1"/>
            </p:cNvSpPr>
            <p:nvPr/>
          </p:nvSpPr>
          <p:spPr bwMode="auto">
            <a:xfrm>
              <a:off x="4908" y="1323"/>
              <a:ext cx="0" cy="397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403" name="Line 10"/>
            <p:cNvSpPr>
              <a:spLocks noChangeShapeType="1"/>
            </p:cNvSpPr>
            <p:nvPr/>
          </p:nvSpPr>
          <p:spPr bwMode="auto">
            <a:xfrm>
              <a:off x="1879" y="1522"/>
              <a:ext cx="3021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5367" name="Rectangle 12"/>
          <p:cNvSpPr>
            <a:spLocks noChangeArrowheads="1"/>
          </p:cNvSpPr>
          <p:nvPr/>
        </p:nvSpPr>
        <p:spPr bwMode="auto">
          <a:xfrm>
            <a:off x="5805488" y="2706688"/>
            <a:ext cx="577850" cy="5159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solidFill>
                  <a:schemeClr val="tx2"/>
                </a:solidFill>
                <a:latin typeface="Arial" charset="0"/>
              </a:rPr>
              <a:t>60</a:t>
            </a:r>
          </a:p>
        </p:txBody>
      </p:sp>
      <p:sp>
        <p:nvSpPr>
          <p:cNvPr id="15368" name="Rectangle 13"/>
          <p:cNvSpPr>
            <a:spLocks noChangeArrowheads="1"/>
          </p:cNvSpPr>
          <p:nvPr/>
        </p:nvSpPr>
        <p:spPr bwMode="auto">
          <a:xfrm>
            <a:off x="2787650" y="1665288"/>
            <a:ext cx="379413" cy="5159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solidFill>
                  <a:schemeClr val="tx2"/>
                </a:solidFill>
                <a:latin typeface="Arial" charset="0"/>
              </a:rPr>
              <a:t>0</a:t>
            </a:r>
          </a:p>
        </p:txBody>
      </p:sp>
      <p:sp>
        <p:nvSpPr>
          <p:cNvPr id="15369" name="Rectangle 14"/>
          <p:cNvSpPr>
            <a:spLocks noChangeArrowheads="1"/>
          </p:cNvSpPr>
          <p:nvPr/>
        </p:nvSpPr>
        <p:spPr bwMode="auto">
          <a:xfrm>
            <a:off x="4414838" y="1665288"/>
            <a:ext cx="379412" cy="5159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solidFill>
                  <a:schemeClr val="tx2"/>
                </a:solidFill>
                <a:latin typeface="Arial" charset="0"/>
              </a:rPr>
              <a:t>1</a:t>
            </a:r>
          </a:p>
        </p:txBody>
      </p:sp>
      <p:sp>
        <p:nvSpPr>
          <p:cNvPr id="15370" name="Rectangle 15"/>
          <p:cNvSpPr>
            <a:spLocks noChangeArrowheads="1"/>
          </p:cNvSpPr>
          <p:nvPr/>
        </p:nvSpPr>
        <p:spPr bwMode="auto">
          <a:xfrm>
            <a:off x="5907088" y="1665288"/>
            <a:ext cx="379412" cy="5159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solidFill>
                  <a:schemeClr val="tx2"/>
                </a:solidFill>
                <a:latin typeface="Arial" charset="0"/>
              </a:rPr>
              <a:t>2</a:t>
            </a:r>
          </a:p>
        </p:txBody>
      </p:sp>
      <p:sp>
        <p:nvSpPr>
          <p:cNvPr id="15371" name="Rectangle 16"/>
          <p:cNvSpPr>
            <a:spLocks noChangeArrowheads="1"/>
          </p:cNvSpPr>
          <p:nvPr/>
        </p:nvSpPr>
        <p:spPr bwMode="auto">
          <a:xfrm>
            <a:off x="7610475" y="1665288"/>
            <a:ext cx="379413" cy="5159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solidFill>
                  <a:schemeClr val="tx2"/>
                </a:solidFill>
                <a:latin typeface="Arial" charset="0"/>
              </a:rPr>
              <a:t>3</a:t>
            </a:r>
          </a:p>
        </p:txBody>
      </p:sp>
      <p:sp>
        <p:nvSpPr>
          <p:cNvPr id="15372" name="Rectangle 17"/>
          <p:cNvSpPr>
            <a:spLocks noChangeArrowheads="1"/>
          </p:cNvSpPr>
          <p:nvPr/>
        </p:nvSpPr>
        <p:spPr bwMode="auto">
          <a:xfrm>
            <a:off x="3387725" y="1828800"/>
            <a:ext cx="53975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73" name="Rectangle 18"/>
          <p:cNvSpPr>
            <a:spLocks noChangeArrowheads="1"/>
          </p:cNvSpPr>
          <p:nvPr/>
        </p:nvSpPr>
        <p:spPr bwMode="auto">
          <a:xfrm>
            <a:off x="496888" y="2706688"/>
            <a:ext cx="736600" cy="5159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latin typeface="Arial" charset="0"/>
              </a:rPr>
              <a:t>CF</a:t>
            </a:r>
            <a:r>
              <a:rPr lang="en-US" sz="2800" b="1" baseline="-25000">
                <a:latin typeface="Arial" charset="0"/>
              </a:rPr>
              <a:t>t</a:t>
            </a:r>
          </a:p>
        </p:txBody>
      </p:sp>
      <p:sp>
        <p:nvSpPr>
          <p:cNvPr id="15374" name="Rectangle 19"/>
          <p:cNvSpPr>
            <a:spLocks noChangeArrowheads="1"/>
          </p:cNvSpPr>
          <p:nvPr/>
        </p:nvSpPr>
        <p:spPr bwMode="auto">
          <a:xfrm>
            <a:off x="496888" y="4054475"/>
            <a:ext cx="2100262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latin typeface="Arial" charset="0"/>
              </a:rPr>
              <a:t>Cumulative</a:t>
            </a:r>
          </a:p>
        </p:txBody>
      </p:sp>
      <p:sp>
        <p:nvSpPr>
          <p:cNvPr id="15375" name="Rectangle 20"/>
          <p:cNvSpPr>
            <a:spLocks noChangeArrowheads="1"/>
          </p:cNvSpPr>
          <p:nvPr/>
        </p:nvSpPr>
        <p:spPr bwMode="auto">
          <a:xfrm>
            <a:off x="2541588" y="4054475"/>
            <a:ext cx="8953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latin typeface="Arial" charset="0"/>
              </a:rPr>
              <a:t>-100</a:t>
            </a:r>
          </a:p>
        </p:txBody>
      </p:sp>
      <p:sp>
        <p:nvSpPr>
          <p:cNvPr id="15376" name="Rectangle 21"/>
          <p:cNvSpPr>
            <a:spLocks noChangeArrowheads="1"/>
          </p:cNvSpPr>
          <p:nvPr/>
        </p:nvSpPr>
        <p:spPr bwMode="auto">
          <a:xfrm>
            <a:off x="4192588" y="4054475"/>
            <a:ext cx="1192212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latin typeface="Arial" charset="0"/>
              </a:rPr>
              <a:t>-90.91</a:t>
            </a:r>
          </a:p>
        </p:txBody>
      </p:sp>
      <p:sp>
        <p:nvSpPr>
          <p:cNvPr id="15377" name="Oval 22"/>
          <p:cNvSpPr>
            <a:spLocks noChangeArrowheads="1"/>
          </p:cNvSpPr>
          <p:nvPr/>
        </p:nvSpPr>
        <p:spPr bwMode="auto">
          <a:xfrm>
            <a:off x="5734050" y="3971925"/>
            <a:ext cx="1085850" cy="59055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78" name="Rectangle 23"/>
          <p:cNvSpPr>
            <a:spLocks noChangeArrowheads="1"/>
          </p:cNvSpPr>
          <p:nvPr/>
        </p:nvSpPr>
        <p:spPr bwMode="auto">
          <a:xfrm>
            <a:off x="5681663" y="4054475"/>
            <a:ext cx="1192212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latin typeface="Arial" charset="0"/>
              </a:rPr>
              <a:t>-41.32</a:t>
            </a:r>
          </a:p>
        </p:txBody>
      </p:sp>
      <p:sp>
        <p:nvSpPr>
          <p:cNvPr id="15379" name="Rectangle 24"/>
          <p:cNvSpPr>
            <a:spLocks noChangeArrowheads="1"/>
          </p:cNvSpPr>
          <p:nvPr/>
        </p:nvSpPr>
        <p:spPr bwMode="auto">
          <a:xfrm>
            <a:off x="7516813" y="4054475"/>
            <a:ext cx="10731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latin typeface="Arial" charset="0"/>
              </a:rPr>
              <a:t>18.79</a:t>
            </a:r>
          </a:p>
        </p:txBody>
      </p:sp>
      <p:sp>
        <p:nvSpPr>
          <p:cNvPr id="15380" name="Rectangle 25"/>
          <p:cNvSpPr>
            <a:spLocks noChangeArrowheads="1"/>
          </p:cNvSpPr>
          <p:nvPr/>
        </p:nvSpPr>
        <p:spPr bwMode="auto">
          <a:xfrm>
            <a:off x="496888" y="4657725"/>
            <a:ext cx="2120900" cy="857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800" b="1">
                <a:latin typeface="Arial" charset="0"/>
              </a:rPr>
              <a:t>Discounted</a:t>
            </a:r>
          </a:p>
          <a:p>
            <a:pPr>
              <a:lnSpc>
                <a:spcPct val="90000"/>
              </a:lnSpc>
            </a:pPr>
            <a:r>
              <a:rPr lang="en-US" sz="2800" b="1">
                <a:latin typeface="Arial" charset="0"/>
              </a:rPr>
              <a:t>payback</a:t>
            </a:r>
          </a:p>
        </p:txBody>
      </p:sp>
      <p:sp>
        <p:nvSpPr>
          <p:cNvPr id="15381" name="AutoShape 26"/>
          <p:cNvSpPr>
            <a:spLocks noChangeArrowheads="1"/>
          </p:cNvSpPr>
          <p:nvPr/>
        </p:nvSpPr>
        <p:spPr bwMode="auto">
          <a:xfrm>
            <a:off x="5405438" y="4864100"/>
            <a:ext cx="917575" cy="419100"/>
          </a:xfrm>
          <a:prstGeom prst="roundRect">
            <a:avLst>
              <a:gd name="adj" fmla="val 12495"/>
            </a:avLst>
          </a:prstGeom>
          <a:solidFill>
            <a:srgbClr val="E3BEFF"/>
          </a:solidFill>
          <a:ln w="12700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82" name="Rectangle 27"/>
          <p:cNvSpPr>
            <a:spLocks noChangeArrowheads="1"/>
          </p:cNvSpPr>
          <p:nvPr/>
        </p:nvSpPr>
        <p:spPr bwMode="auto">
          <a:xfrm>
            <a:off x="6951663" y="4864100"/>
            <a:ext cx="1447800" cy="417513"/>
          </a:xfrm>
          <a:prstGeom prst="rect">
            <a:avLst/>
          </a:prstGeom>
          <a:solidFill>
            <a:schemeClr val="accent1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83" name="AutoShape 28"/>
          <p:cNvSpPr>
            <a:spLocks noChangeArrowheads="1"/>
          </p:cNvSpPr>
          <p:nvPr/>
        </p:nvSpPr>
        <p:spPr bwMode="auto">
          <a:xfrm>
            <a:off x="4338638" y="4864100"/>
            <a:ext cx="984250" cy="417513"/>
          </a:xfrm>
          <a:prstGeom prst="roundRect">
            <a:avLst>
              <a:gd name="adj" fmla="val 12495"/>
            </a:avLst>
          </a:prstGeom>
          <a:solidFill>
            <a:schemeClr val="folHlink"/>
          </a:solidFill>
          <a:ln w="12700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84" name="Rectangle 29"/>
          <p:cNvSpPr>
            <a:spLocks noChangeArrowheads="1"/>
          </p:cNvSpPr>
          <p:nvPr/>
        </p:nvSpPr>
        <p:spPr bwMode="auto">
          <a:xfrm>
            <a:off x="3051175" y="4797425"/>
            <a:ext cx="5351463" cy="5762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latin typeface="Arial" charset="0"/>
              </a:rPr>
              <a:t>2      +   41.32/60.11   =   </a:t>
            </a:r>
            <a:r>
              <a:rPr lang="en-US" sz="3200" b="1">
                <a:latin typeface="Arial" charset="0"/>
              </a:rPr>
              <a:t>2.7</a:t>
            </a:r>
            <a:r>
              <a:rPr lang="en-US" sz="2800" b="1">
                <a:latin typeface="Arial" charset="0"/>
              </a:rPr>
              <a:t> yrs</a:t>
            </a:r>
          </a:p>
        </p:txBody>
      </p:sp>
      <p:sp>
        <p:nvSpPr>
          <p:cNvPr id="15385" name="Rectangle 30"/>
          <p:cNvSpPr>
            <a:spLocks noChangeArrowheads="1"/>
          </p:cNvSpPr>
          <p:nvPr/>
        </p:nvSpPr>
        <p:spPr bwMode="auto">
          <a:xfrm>
            <a:off x="563563" y="690563"/>
            <a:ext cx="4268787" cy="533400"/>
          </a:xfrm>
          <a:prstGeom prst="rect">
            <a:avLst/>
          </a:prstGeom>
          <a:solidFill>
            <a:schemeClr val="accent1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86" name="Rectangle 31"/>
          <p:cNvSpPr>
            <a:spLocks noChangeArrowheads="1"/>
          </p:cNvSpPr>
          <p:nvPr/>
        </p:nvSpPr>
        <p:spPr bwMode="auto">
          <a:xfrm>
            <a:off x="565150" y="719138"/>
            <a:ext cx="7753350" cy="1063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3200" b="1">
                <a:latin typeface="Arial" charset="0"/>
              </a:rPr>
              <a:t>Discounted Payback:  Uses discounted</a:t>
            </a:r>
          </a:p>
          <a:p>
            <a:r>
              <a:rPr lang="en-US" sz="3200" b="1">
                <a:latin typeface="Arial" charset="0"/>
              </a:rPr>
              <a:t>rather than raw CFs.</a:t>
            </a:r>
          </a:p>
        </p:txBody>
      </p:sp>
      <p:sp>
        <p:nvSpPr>
          <p:cNvPr id="15387" name="Rectangle 32"/>
          <p:cNvSpPr>
            <a:spLocks noChangeArrowheads="1"/>
          </p:cNvSpPr>
          <p:nvPr/>
        </p:nvSpPr>
        <p:spPr bwMode="auto">
          <a:xfrm>
            <a:off x="496888" y="3368675"/>
            <a:ext cx="12096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latin typeface="Arial" charset="0"/>
              </a:rPr>
              <a:t>PVCF</a:t>
            </a:r>
            <a:r>
              <a:rPr lang="en-US" sz="2800" b="1" baseline="-25000">
                <a:latin typeface="Arial" charset="0"/>
              </a:rPr>
              <a:t>t</a:t>
            </a:r>
          </a:p>
        </p:txBody>
      </p:sp>
      <p:sp>
        <p:nvSpPr>
          <p:cNvPr id="15388" name="Rectangle 33"/>
          <p:cNvSpPr>
            <a:spLocks noChangeArrowheads="1"/>
          </p:cNvSpPr>
          <p:nvPr/>
        </p:nvSpPr>
        <p:spPr bwMode="auto">
          <a:xfrm>
            <a:off x="2541588" y="3368675"/>
            <a:ext cx="8953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latin typeface="Arial" charset="0"/>
              </a:rPr>
              <a:t>-100</a:t>
            </a:r>
          </a:p>
        </p:txBody>
      </p:sp>
      <p:sp>
        <p:nvSpPr>
          <p:cNvPr id="15389" name="Rectangle 34"/>
          <p:cNvSpPr>
            <a:spLocks noChangeArrowheads="1"/>
          </p:cNvSpPr>
          <p:nvPr/>
        </p:nvSpPr>
        <p:spPr bwMode="auto">
          <a:xfrm>
            <a:off x="2541588" y="2706688"/>
            <a:ext cx="895350" cy="5159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latin typeface="Arial" charset="0"/>
              </a:rPr>
              <a:t>-100</a:t>
            </a:r>
          </a:p>
        </p:txBody>
      </p:sp>
      <p:sp>
        <p:nvSpPr>
          <p:cNvPr id="15390" name="Rectangle 35"/>
          <p:cNvSpPr>
            <a:spLocks noChangeArrowheads="1"/>
          </p:cNvSpPr>
          <p:nvPr/>
        </p:nvSpPr>
        <p:spPr bwMode="auto">
          <a:xfrm>
            <a:off x="3414713" y="1958975"/>
            <a:ext cx="893762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latin typeface="Arial" charset="0"/>
              </a:rPr>
              <a:t>10%</a:t>
            </a:r>
          </a:p>
        </p:txBody>
      </p:sp>
      <p:sp>
        <p:nvSpPr>
          <p:cNvPr id="15391" name="Rectangle 36"/>
          <p:cNvSpPr>
            <a:spLocks noChangeArrowheads="1"/>
          </p:cNvSpPr>
          <p:nvPr/>
        </p:nvSpPr>
        <p:spPr bwMode="auto">
          <a:xfrm>
            <a:off x="4508500" y="3368675"/>
            <a:ext cx="874713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latin typeface="Arial" charset="0"/>
              </a:rPr>
              <a:t>9.09</a:t>
            </a:r>
          </a:p>
        </p:txBody>
      </p:sp>
      <p:sp>
        <p:nvSpPr>
          <p:cNvPr id="15392" name="Rectangle 37"/>
          <p:cNvSpPr>
            <a:spLocks noChangeArrowheads="1"/>
          </p:cNvSpPr>
          <p:nvPr/>
        </p:nvSpPr>
        <p:spPr bwMode="auto">
          <a:xfrm>
            <a:off x="5799138" y="3368675"/>
            <a:ext cx="10731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latin typeface="Arial" charset="0"/>
              </a:rPr>
              <a:t>49.59</a:t>
            </a:r>
          </a:p>
        </p:txBody>
      </p:sp>
      <p:sp>
        <p:nvSpPr>
          <p:cNvPr id="15393" name="Oval 38"/>
          <p:cNvSpPr>
            <a:spLocks noChangeArrowheads="1"/>
          </p:cNvSpPr>
          <p:nvPr/>
        </p:nvSpPr>
        <p:spPr bwMode="auto">
          <a:xfrm>
            <a:off x="7496175" y="3376613"/>
            <a:ext cx="1076325" cy="439737"/>
          </a:xfrm>
          <a:prstGeom prst="ellipse">
            <a:avLst/>
          </a:prstGeom>
          <a:solidFill>
            <a:srgbClr val="E3BEFF"/>
          </a:solidFill>
          <a:ln w="12700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94" name="Rectangle 39"/>
          <p:cNvSpPr>
            <a:spLocks noChangeArrowheads="1"/>
          </p:cNvSpPr>
          <p:nvPr/>
        </p:nvSpPr>
        <p:spPr bwMode="auto">
          <a:xfrm>
            <a:off x="7516813" y="3368675"/>
            <a:ext cx="10731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latin typeface="Arial" charset="0"/>
              </a:rPr>
              <a:t>60.11</a:t>
            </a:r>
          </a:p>
        </p:txBody>
      </p:sp>
      <p:sp>
        <p:nvSpPr>
          <p:cNvPr id="15395" name="Rectangle 40"/>
          <p:cNvSpPr>
            <a:spLocks noChangeArrowheads="1"/>
          </p:cNvSpPr>
          <p:nvPr/>
        </p:nvSpPr>
        <p:spPr bwMode="auto">
          <a:xfrm>
            <a:off x="2517775" y="4841875"/>
            <a:ext cx="388938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latin typeface="Arial" charset="0"/>
              </a:rPr>
              <a:t>=</a:t>
            </a:r>
          </a:p>
        </p:txBody>
      </p:sp>
      <p:sp>
        <p:nvSpPr>
          <p:cNvPr id="15396" name="Rectangle 41"/>
          <p:cNvSpPr>
            <a:spLocks noChangeArrowheads="1"/>
          </p:cNvSpPr>
          <p:nvPr/>
        </p:nvSpPr>
        <p:spPr bwMode="auto">
          <a:xfrm>
            <a:off x="577850" y="5564188"/>
            <a:ext cx="7635875" cy="601662"/>
          </a:xfrm>
          <a:prstGeom prst="rect">
            <a:avLst/>
          </a:prstGeom>
          <a:solidFill>
            <a:schemeClr val="folHlink"/>
          </a:solidFill>
          <a:ln w="25400">
            <a:solidFill>
              <a:schemeClr val="hlink"/>
            </a:solidFill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3200" b="1">
                <a:latin typeface="Arial" charset="0"/>
              </a:rPr>
              <a:t>Recover invest. + cap. costs in 2.7 yrs.</a:t>
            </a:r>
          </a:p>
        </p:txBody>
      </p:sp>
      <p:sp>
        <p:nvSpPr>
          <p:cNvPr id="15397" name="Line 42"/>
          <p:cNvSpPr>
            <a:spLocks noChangeShapeType="1"/>
          </p:cNvSpPr>
          <p:nvPr/>
        </p:nvSpPr>
        <p:spPr bwMode="auto">
          <a:xfrm>
            <a:off x="7162800" y="2184400"/>
            <a:ext cx="0" cy="431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5398" name="Line 43"/>
          <p:cNvSpPr>
            <a:spLocks noChangeShapeType="1"/>
          </p:cNvSpPr>
          <p:nvPr/>
        </p:nvSpPr>
        <p:spPr bwMode="auto">
          <a:xfrm flipV="1">
            <a:off x="7162800" y="2755900"/>
            <a:ext cx="0" cy="1879600"/>
          </a:xfrm>
          <a:prstGeom prst="line">
            <a:avLst/>
          </a:prstGeom>
          <a:noFill/>
          <a:ln w="50800">
            <a:solidFill>
              <a:schemeClr val="hlink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30" name="AutoShape 4"/>
          <p:cNvSpPr>
            <a:spLocks noChangeArrowheads="1"/>
          </p:cNvSpPr>
          <p:nvPr/>
        </p:nvSpPr>
        <p:spPr bwMode="auto">
          <a:xfrm>
            <a:off x="2438400" y="1752600"/>
            <a:ext cx="3505200" cy="1524000"/>
          </a:xfrm>
          <a:prstGeom prst="roundRect">
            <a:avLst>
              <a:gd name="adj" fmla="val 12495"/>
            </a:avLst>
          </a:prstGeom>
          <a:solidFill>
            <a:srgbClr val="C09EFB"/>
          </a:solidFill>
          <a:ln w="12700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1026" name="Object 5">
            <a:hlinkClick r:id="" action="ppaction://ole?verb=0"/>
          </p:cNvPr>
          <p:cNvGraphicFramePr>
            <a:graphicFrameLocks/>
          </p:cNvGraphicFramePr>
          <p:nvPr>
            <p:ph idx="1"/>
          </p:nvPr>
        </p:nvGraphicFramePr>
        <p:xfrm>
          <a:off x="2438400" y="1905000"/>
          <a:ext cx="3590925" cy="1381125"/>
        </p:xfrm>
        <a:graphic>
          <a:graphicData uri="http://schemas.openxmlformats.org/presentationml/2006/ole">
            <p:oleObj spid="_x0000_s1026" name="Equation" r:id="rId3" imgW="1155600" imgH="444240" progId="Equation.3">
              <p:embed/>
            </p:oleObj>
          </a:graphicData>
        </a:graphic>
      </p:graphicFrame>
      <p:sp>
        <p:nvSpPr>
          <p:cNvPr id="1031" name="Rectangle 6"/>
          <p:cNvSpPr>
            <a:spLocks noChangeArrowheads="1"/>
          </p:cNvSpPr>
          <p:nvPr/>
        </p:nvSpPr>
        <p:spPr bwMode="auto">
          <a:xfrm>
            <a:off x="609600" y="738188"/>
            <a:ext cx="990600" cy="457200"/>
          </a:xfrm>
          <a:prstGeom prst="rect">
            <a:avLst/>
          </a:prstGeom>
          <a:solidFill>
            <a:schemeClr val="accent1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32" name="Rectangle 7"/>
          <p:cNvSpPr>
            <a:spLocks noChangeArrowheads="1"/>
          </p:cNvSpPr>
          <p:nvPr/>
        </p:nvSpPr>
        <p:spPr bwMode="auto">
          <a:xfrm>
            <a:off x="565150" y="733425"/>
            <a:ext cx="7632700" cy="1063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marL="1195388" indent="-1195388">
              <a:tabLst>
                <a:tab pos="1195388" algn="l"/>
              </a:tabLst>
            </a:pPr>
            <a:r>
              <a:rPr lang="en-US" sz="3200" b="1">
                <a:latin typeface="Arial" charset="0"/>
              </a:rPr>
              <a:t>NPV:	Sum of the PVs of inflows and outflows.</a:t>
            </a:r>
          </a:p>
        </p:txBody>
      </p:sp>
      <p:sp>
        <p:nvSpPr>
          <p:cNvPr id="1033" name="AutoShape 8"/>
          <p:cNvSpPr>
            <a:spLocks noChangeArrowheads="1"/>
          </p:cNvSpPr>
          <p:nvPr/>
        </p:nvSpPr>
        <p:spPr bwMode="auto">
          <a:xfrm>
            <a:off x="2438400" y="4424363"/>
            <a:ext cx="4495800" cy="1295400"/>
          </a:xfrm>
          <a:prstGeom prst="roundRect">
            <a:avLst>
              <a:gd name="adj" fmla="val 12495"/>
            </a:avLst>
          </a:prstGeom>
          <a:solidFill>
            <a:srgbClr val="C09EFB"/>
          </a:solidFill>
          <a:ln w="12700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34" name="Rectangle 9"/>
          <p:cNvSpPr>
            <a:spLocks noChangeArrowheads="1"/>
          </p:cNvSpPr>
          <p:nvPr/>
        </p:nvSpPr>
        <p:spPr bwMode="auto">
          <a:xfrm>
            <a:off x="3844925" y="5360988"/>
            <a:ext cx="533400" cy="304800"/>
          </a:xfrm>
          <a:prstGeom prst="rect">
            <a:avLst/>
          </a:prstGeom>
          <a:solidFill>
            <a:schemeClr val="accent1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35" name="Rectangle 10"/>
          <p:cNvSpPr>
            <a:spLocks noChangeArrowheads="1"/>
          </p:cNvSpPr>
          <p:nvPr/>
        </p:nvSpPr>
        <p:spPr bwMode="auto">
          <a:xfrm>
            <a:off x="5984875" y="4757738"/>
            <a:ext cx="685800" cy="609600"/>
          </a:xfrm>
          <a:prstGeom prst="rect">
            <a:avLst/>
          </a:prstGeom>
          <a:solidFill>
            <a:schemeClr val="accent1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36" name="Oval 11"/>
          <p:cNvSpPr>
            <a:spLocks noChangeArrowheads="1"/>
          </p:cNvSpPr>
          <p:nvPr/>
        </p:nvSpPr>
        <p:spPr bwMode="auto">
          <a:xfrm>
            <a:off x="4346575" y="3733800"/>
            <a:ext cx="863600" cy="619125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37" name="Oval 12"/>
          <p:cNvSpPr>
            <a:spLocks noChangeArrowheads="1"/>
          </p:cNvSpPr>
          <p:nvPr/>
        </p:nvSpPr>
        <p:spPr bwMode="auto">
          <a:xfrm>
            <a:off x="6459538" y="3722688"/>
            <a:ext cx="1714500" cy="676275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38" name="Rectangle 13"/>
          <p:cNvSpPr>
            <a:spLocks noChangeArrowheads="1"/>
          </p:cNvSpPr>
          <p:nvPr/>
        </p:nvSpPr>
        <p:spPr bwMode="auto">
          <a:xfrm>
            <a:off x="1755775" y="3762375"/>
            <a:ext cx="6592888" cy="5762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3200" b="1">
                <a:latin typeface="Arial" charset="0"/>
              </a:rPr>
              <a:t>Cost often is CF</a:t>
            </a:r>
            <a:r>
              <a:rPr lang="en-US" sz="3200" b="1" baseline="-25000">
                <a:latin typeface="Arial" charset="0"/>
              </a:rPr>
              <a:t>0</a:t>
            </a:r>
            <a:r>
              <a:rPr lang="en-US" sz="3200" b="1">
                <a:latin typeface="Arial" charset="0"/>
              </a:rPr>
              <a:t> and is negative.</a:t>
            </a:r>
          </a:p>
        </p:txBody>
      </p:sp>
      <p:graphicFrame>
        <p:nvGraphicFramePr>
          <p:cNvPr id="1027" name="Object 14">
            <a:hlinkClick r:id="" action="ppaction://ole?verb=0"/>
          </p:cNvPr>
          <p:cNvGraphicFramePr>
            <a:graphicFrameLocks/>
          </p:cNvGraphicFramePr>
          <p:nvPr/>
        </p:nvGraphicFramePr>
        <p:xfrm>
          <a:off x="2681288" y="4478338"/>
          <a:ext cx="4021137" cy="1179512"/>
        </p:xfrm>
        <a:graphic>
          <a:graphicData uri="http://schemas.openxmlformats.org/presentationml/2006/ole">
            <p:oleObj spid="_x0000_s1027" name="Equation" r:id="rId4" imgW="1511280" imgH="444240" progId="Equation.3">
              <p:embed/>
            </p:oleObj>
          </a:graphicData>
        </a:graphic>
      </p:graphicFrame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609600" y="684213"/>
            <a:ext cx="7924800" cy="762000"/>
          </a:xfrm>
          <a:prstGeom prst="rect">
            <a:avLst/>
          </a:prstGeom>
          <a:solidFill>
            <a:schemeClr val="accent1"/>
          </a:solidFill>
          <a:ln w="508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title"/>
          </p:nvPr>
        </p:nvSpPr>
        <p:spPr>
          <a:xfrm>
            <a:off x="685800" y="762000"/>
            <a:ext cx="7772400" cy="581025"/>
          </a:xfrm>
          <a:noFill/>
          <a:ln>
            <a:noFill/>
          </a:ln>
        </p:spPr>
        <p:txBody>
          <a:bodyPr>
            <a:normAutofit fontScale="90000"/>
          </a:bodyPr>
          <a:lstStyle/>
          <a:p>
            <a:r>
              <a:rPr lang="en-US" smtClean="0"/>
              <a:t>What’s Franchise L’s NPV?</a:t>
            </a:r>
            <a:endParaRPr lang="en-US" sz="2800" smtClean="0"/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3956050" y="3373438"/>
            <a:ext cx="577850" cy="5159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solidFill>
                  <a:schemeClr val="tx2"/>
                </a:solidFill>
                <a:latin typeface="Arial" charset="0"/>
              </a:rPr>
              <a:t>10</a:t>
            </a:r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7893050" y="3373438"/>
            <a:ext cx="577850" cy="5159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solidFill>
                  <a:schemeClr val="tx2"/>
                </a:solidFill>
                <a:latin typeface="Arial" charset="0"/>
              </a:rPr>
              <a:t>80</a:t>
            </a:r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2289175" y="2722563"/>
            <a:ext cx="5975350" cy="623887"/>
            <a:chOff x="1442" y="1715"/>
            <a:chExt cx="3764" cy="393"/>
          </a:xfrm>
        </p:grpSpPr>
        <p:sp>
          <p:nvSpPr>
            <p:cNvPr id="16413" name="Line 8"/>
            <p:cNvSpPr>
              <a:spLocks noChangeShapeType="1"/>
            </p:cNvSpPr>
            <p:nvPr/>
          </p:nvSpPr>
          <p:spPr bwMode="auto">
            <a:xfrm>
              <a:off x="1442" y="1715"/>
              <a:ext cx="0" cy="393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14" name="Line 9"/>
            <p:cNvSpPr>
              <a:spLocks noChangeShapeType="1"/>
            </p:cNvSpPr>
            <p:nvPr/>
          </p:nvSpPr>
          <p:spPr bwMode="auto">
            <a:xfrm>
              <a:off x="2726" y="1715"/>
              <a:ext cx="0" cy="393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15" name="Line 10"/>
            <p:cNvSpPr>
              <a:spLocks noChangeShapeType="1"/>
            </p:cNvSpPr>
            <p:nvPr/>
          </p:nvSpPr>
          <p:spPr bwMode="auto">
            <a:xfrm>
              <a:off x="3877" y="1715"/>
              <a:ext cx="0" cy="393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16" name="Line 11"/>
            <p:cNvSpPr>
              <a:spLocks noChangeShapeType="1"/>
            </p:cNvSpPr>
            <p:nvPr/>
          </p:nvSpPr>
          <p:spPr bwMode="auto">
            <a:xfrm>
              <a:off x="5206" y="1715"/>
              <a:ext cx="0" cy="393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17" name="Line 12"/>
            <p:cNvSpPr>
              <a:spLocks noChangeShapeType="1"/>
            </p:cNvSpPr>
            <p:nvPr/>
          </p:nvSpPr>
          <p:spPr bwMode="auto">
            <a:xfrm>
              <a:off x="1450" y="1912"/>
              <a:ext cx="3748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6393" name="Rectangle 14"/>
          <p:cNvSpPr>
            <a:spLocks noChangeArrowheads="1"/>
          </p:cNvSpPr>
          <p:nvPr/>
        </p:nvSpPr>
        <p:spPr bwMode="auto">
          <a:xfrm>
            <a:off x="5783263" y="3373438"/>
            <a:ext cx="577850" cy="5159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solidFill>
                  <a:schemeClr val="tx2"/>
                </a:solidFill>
                <a:latin typeface="Arial" charset="0"/>
              </a:rPr>
              <a:t>60</a:t>
            </a:r>
          </a:p>
        </p:txBody>
      </p:sp>
      <p:sp>
        <p:nvSpPr>
          <p:cNvPr id="16394" name="Rectangle 15"/>
          <p:cNvSpPr>
            <a:spLocks noChangeArrowheads="1"/>
          </p:cNvSpPr>
          <p:nvPr/>
        </p:nvSpPr>
        <p:spPr bwMode="auto">
          <a:xfrm>
            <a:off x="2093913" y="2257425"/>
            <a:ext cx="379412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solidFill>
                  <a:schemeClr val="tx2"/>
                </a:solidFill>
                <a:latin typeface="Arial" charset="0"/>
              </a:rPr>
              <a:t>0</a:t>
            </a:r>
          </a:p>
        </p:txBody>
      </p:sp>
      <p:sp>
        <p:nvSpPr>
          <p:cNvPr id="16395" name="Rectangle 16"/>
          <p:cNvSpPr>
            <a:spLocks noChangeArrowheads="1"/>
          </p:cNvSpPr>
          <p:nvPr/>
        </p:nvSpPr>
        <p:spPr bwMode="auto">
          <a:xfrm>
            <a:off x="4132263" y="2257425"/>
            <a:ext cx="379412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solidFill>
                  <a:schemeClr val="tx2"/>
                </a:solidFill>
                <a:latin typeface="Arial" charset="0"/>
              </a:rPr>
              <a:t>1</a:t>
            </a:r>
          </a:p>
        </p:txBody>
      </p:sp>
      <p:sp>
        <p:nvSpPr>
          <p:cNvPr id="16396" name="Rectangle 17"/>
          <p:cNvSpPr>
            <a:spLocks noChangeArrowheads="1"/>
          </p:cNvSpPr>
          <p:nvPr/>
        </p:nvSpPr>
        <p:spPr bwMode="auto">
          <a:xfrm>
            <a:off x="5959475" y="2257425"/>
            <a:ext cx="379413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solidFill>
                  <a:schemeClr val="tx2"/>
                </a:solidFill>
                <a:latin typeface="Arial" charset="0"/>
              </a:rPr>
              <a:t>2</a:t>
            </a:r>
          </a:p>
        </p:txBody>
      </p:sp>
      <p:sp>
        <p:nvSpPr>
          <p:cNvPr id="16397" name="Rectangle 18"/>
          <p:cNvSpPr>
            <a:spLocks noChangeArrowheads="1"/>
          </p:cNvSpPr>
          <p:nvPr/>
        </p:nvSpPr>
        <p:spPr bwMode="auto">
          <a:xfrm>
            <a:off x="8069263" y="2257425"/>
            <a:ext cx="379412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solidFill>
                  <a:schemeClr val="tx2"/>
                </a:solidFill>
                <a:latin typeface="Arial" charset="0"/>
              </a:rPr>
              <a:t>3</a:t>
            </a:r>
          </a:p>
        </p:txBody>
      </p:sp>
      <p:sp>
        <p:nvSpPr>
          <p:cNvPr id="16398" name="Rectangle 19"/>
          <p:cNvSpPr>
            <a:spLocks noChangeArrowheads="1"/>
          </p:cNvSpPr>
          <p:nvPr/>
        </p:nvSpPr>
        <p:spPr bwMode="auto">
          <a:xfrm>
            <a:off x="2830513" y="2584450"/>
            <a:ext cx="893762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solidFill>
                  <a:schemeClr val="tx2"/>
                </a:solidFill>
                <a:latin typeface="Arial" charset="0"/>
              </a:rPr>
              <a:t>10%</a:t>
            </a:r>
          </a:p>
        </p:txBody>
      </p:sp>
      <p:sp>
        <p:nvSpPr>
          <p:cNvPr id="16399" name="Rectangle 20"/>
          <p:cNvSpPr>
            <a:spLocks noChangeArrowheads="1"/>
          </p:cNvSpPr>
          <p:nvPr/>
        </p:nvSpPr>
        <p:spPr bwMode="auto">
          <a:xfrm>
            <a:off x="749300" y="1693863"/>
            <a:ext cx="1822450" cy="5159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latin typeface="Arial" charset="0"/>
              </a:rPr>
              <a:t>Project L:</a:t>
            </a:r>
          </a:p>
        </p:txBody>
      </p:sp>
      <p:sp>
        <p:nvSpPr>
          <p:cNvPr id="16400" name="Line 21"/>
          <p:cNvSpPr>
            <a:spLocks noChangeShapeType="1"/>
          </p:cNvSpPr>
          <p:nvPr/>
        </p:nvSpPr>
        <p:spPr bwMode="auto">
          <a:xfrm>
            <a:off x="8305800" y="3898900"/>
            <a:ext cx="0" cy="14795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401" name="Line 22"/>
          <p:cNvSpPr>
            <a:spLocks noChangeShapeType="1"/>
          </p:cNvSpPr>
          <p:nvPr/>
        </p:nvSpPr>
        <p:spPr bwMode="auto">
          <a:xfrm flipH="1">
            <a:off x="3082925" y="4953000"/>
            <a:ext cx="310197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402" name="Line 23"/>
          <p:cNvSpPr>
            <a:spLocks noChangeShapeType="1"/>
          </p:cNvSpPr>
          <p:nvPr/>
        </p:nvSpPr>
        <p:spPr bwMode="auto">
          <a:xfrm flipH="1">
            <a:off x="3082925" y="5399088"/>
            <a:ext cx="523557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403" name="Line 24"/>
          <p:cNvSpPr>
            <a:spLocks noChangeShapeType="1"/>
          </p:cNvSpPr>
          <p:nvPr/>
        </p:nvSpPr>
        <p:spPr bwMode="auto">
          <a:xfrm flipH="1">
            <a:off x="3082925" y="4343400"/>
            <a:ext cx="119697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404" name="Rectangle 25"/>
          <p:cNvSpPr>
            <a:spLocks noChangeArrowheads="1"/>
          </p:cNvSpPr>
          <p:nvPr/>
        </p:nvSpPr>
        <p:spPr bwMode="auto">
          <a:xfrm>
            <a:off x="1584325" y="3373438"/>
            <a:ext cx="1390650" cy="5159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latin typeface="Arial" charset="0"/>
              </a:rPr>
              <a:t>-100.00</a:t>
            </a:r>
          </a:p>
        </p:txBody>
      </p:sp>
      <p:sp>
        <p:nvSpPr>
          <p:cNvPr id="16405" name="Rectangle 26"/>
          <p:cNvSpPr>
            <a:spLocks noChangeArrowheads="1"/>
          </p:cNvSpPr>
          <p:nvPr/>
        </p:nvSpPr>
        <p:spPr bwMode="auto">
          <a:xfrm>
            <a:off x="2116138" y="4130675"/>
            <a:ext cx="874712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latin typeface="Arial" charset="0"/>
              </a:rPr>
              <a:t>9.09</a:t>
            </a:r>
          </a:p>
        </p:txBody>
      </p:sp>
      <p:sp>
        <p:nvSpPr>
          <p:cNvPr id="16406" name="Rectangle 27"/>
          <p:cNvSpPr>
            <a:spLocks noChangeArrowheads="1"/>
          </p:cNvSpPr>
          <p:nvPr/>
        </p:nvSpPr>
        <p:spPr bwMode="auto">
          <a:xfrm>
            <a:off x="1900238" y="4664075"/>
            <a:ext cx="10731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latin typeface="Arial" charset="0"/>
              </a:rPr>
              <a:t>49.59</a:t>
            </a:r>
          </a:p>
        </p:txBody>
      </p:sp>
      <p:sp>
        <p:nvSpPr>
          <p:cNvPr id="16407" name="Rectangle 28"/>
          <p:cNvSpPr>
            <a:spLocks noChangeArrowheads="1"/>
          </p:cNvSpPr>
          <p:nvPr/>
        </p:nvSpPr>
        <p:spPr bwMode="auto">
          <a:xfrm>
            <a:off x="1900238" y="5197475"/>
            <a:ext cx="10731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 u="sng">
                <a:latin typeface="Arial" charset="0"/>
              </a:rPr>
              <a:t>60.11</a:t>
            </a:r>
          </a:p>
        </p:txBody>
      </p:sp>
      <p:sp>
        <p:nvSpPr>
          <p:cNvPr id="16408" name="Rectangle 29"/>
          <p:cNvSpPr>
            <a:spLocks noChangeArrowheads="1"/>
          </p:cNvSpPr>
          <p:nvPr/>
        </p:nvSpPr>
        <p:spPr bwMode="auto">
          <a:xfrm>
            <a:off x="1898650" y="5643563"/>
            <a:ext cx="2454275" cy="515937"/>
          </a:xfrm>
          <a:prstGeom prst="rect">
            <a:avLst/>
          </a:prstGeom>
          <a:solidFill>
            <a:schemeClr val="folHlink"/>
          </a:solidFill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 u="sng">
                <a:latin typeface="Arial" charset="0"/>
              </a:rPr>
              <a:t>18.79</a:t>
            </a:r>
            <a:r>
              <a:rPr lang="en-US" sz="2800" b="1">
                <a:latin typeface="Arial" charset="0"/>
              </a:rPr>
              <a:t>  = NPV</a:t>
            </a:r>
            <a:r>
              <a:rPr lang="en-US" sz="2800" b="1" baseline="-25000">
                <a:latin typeface="Arial" charset="0"/>
              </a:rPr>
              <a:t>L</a:t>
            </a:r>
          </a:p>
        </p:txBody>
      </p:sp>
      <p:sp>
        <p:nvSpPr>
          <p:cNvPr id="16409" name="Line 30"/>
          <p:cNvSpPr>
            <a:spLocks noChangeShapeType="1"/>
          </p:cNvSpPr>
          <p:nvPr/>
        </p:nvSpPr>
        <p:spPr bwMode="auto">
          <a:xfrm>
            <a:off x="2012950" y="6134100"/>
            <a:ext cx="84137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410" name="Line 31"/>
          <p:cNvSpPr>
            <a:spLocks noChangeShapeType="1"/>
          </p:cNvSpPr>
          <p:nvPr/>
        </p:nvSpPr>
        <p:spPr bwMode="auto">
          <a:xfrm>
            <a:off x="6172200" y="3898900"/>
            <a:ext cx="0" cy="1041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6411" name="Rectangle 32"/>
          <p:cNvSpPr>
            <a:spLocks noChangeArrowheads="1"/>
          </p:cNvSpPr>
          <p:nvPr/>
        </p:nvSpPr>
        <p:spPr bwMode="auto">
          <a:xfrm>
            <a:off x="5483225" y="5643563"/>
            <a:ext cx="2665413" cy="515937"/>
          </a:xfrm>
          <a:prstGeom prst="rect">
            <a:avLst/>
          </a:prstGeom>
          <a:solidFill>
            <a:schemeClr val="accent1"/>
          </a:solidFill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latin typeface="Arial" charset="0"/>
              </a:rPr>
              <a:t>NPV</a:t>
            </a:r>
            <a:r>
              <a:rPr lang="en-US" sz="2800" b="1" baseline="-25000">
                <a:latin typeface="Arial" charset="0"/>
              </a:rPr>
              <a:t>S</a:t>
            </a:r>
            <a:r>
              <a:rPr lang="en-US" sz="2800" b="1">
                <a:latin typeface="Arial" charset="0"/>
              </a:rPr>
              <a:t> = $19.98.</a:t>
            </a:r>
          </a:p>
        </p:txBody>
      </p:sp>
      <p:sp>
        <p:nvSpPr>
          <p:cNvPr id="16412" name="Line 33"/>
          <p:cNvSpPr>
            <a:spLocks noChangeShapeType="1"/>
          </p:cNvSpPr>
          <p:nvPr/>
        </p:nvSpPr>
        <p:spPr bwMode="auto">
          <a:xfrm>
            <a:off x="4286250" y="3898900"/>
            <a:ext cx="0" cy="4413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609600" y="684213"/>
            <a:ext cx="7924800" cy="762000"/>
          </a:xfrm>
          <a:prstGeom prst="rect">
            <a:avLst/>
          </a:prstGeom>
          <a:solidFill>
            <a:schemeClr val="accent1"/>
          </a:solidFill>
          <a:ln w="508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title"/>
          </p:nvPr>
        </p:nvSpPr>
        <p:spPr>
          <a:xfrm>
            <a:off x="685800" y="762000"/>
            <a:ext cx="7772400" cy="581025"/>
          </a:xfrm>
          <a:noFill/>
          <a:ln>
            <a:noFill/>
          </a:ln>
        </p:spPr>
        <p:txBody>
          <a:bodyPr>
            <a:normAutofit fontScale="90000"/>
          </a:bodyPr>
          <a:lstStyle/>
          <a:p>
            <a:r>
              <a:rPr lang="en-US" smtClean="0"/>
              <a:t>Calculator Solution</a:t>
            </a:r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1282700" y="1725613"/>
            <a:ext cx="4059238" cy="5762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3200" b="1">
                <a:latin typeface="Arial" charset="0"/>
              </a:rPr>
              <a:t>Enter in CFLO for L:</a:t>
            </a:r>
          </a:p>
        </p:txBody>
      </p:sp>
      <p:sp>
        <p:nvSpPr>
          <p:cNvPr id="17415" name="Rectangle 7"/>
          <p:cNvSpPr>
            <a:spLocks noChangeArrowheads="1"/>
          </p:cNvSpPr>
          <p:nvPr/>
        </p:nvSpPr>
        <p:spPr bwMode="auto">
          <a:xfrm>
            <a:off x="1282700" y="2222500"/>
            <a:ext cx="992188" cy="39862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r">
              <a:lnSpc>
                <a:spcPct val="160000"/>
              </a:lnSpc>
            </a:pPr>
            <a:r>
              <a:rPr lang="en-US" sz="3200" b="1">
                <a:latin typeface="Arial" charset="0"/>
              </a:rPr>
              <a:t>-100</a:t>
            </a:r>
          </a:p>
          <a:p>
            <a:pPr algn="r">
              <a:lnSpc>
                <a:spcPct val="160000"/>
              </a:lnSpc>
            </a:pPr>
            <a:r>
              <a:rPr lang="en-US" sz="3200" b="1">
                <a:latin typeface="Arial" charset="0"/>
              </a:rPr>
              <a:t>10</a:t>
            </a:r>
          </a:p>
          <a:p>
            <a:pPr algn="r">
              <a:lnSpc>
                <a:spcPct val="160000"/>
              </a:lnSpc>
            </a:pPr>
            <a:r>
              <a:rPr lang="en-US" sz="3200" b="1">
                <a:latin typeface="Arial" charset="0"/>
              </a:rPr>
              <a:t>60</a:t>
            </a:r>
          </a:p>
          <a:p>
            <a:pPr algn="r">
              <a:lnSpc>
                <a:spcPct val="160000"/>
              </a:lnSpc>
            </a:pPr>
            <a:r>
              <a:rPr lang="en-US" sz="3200" b="1">
                <a:latin typeface="Arial" charset="0"/>
              </a:rPr>
              <a:t>80</a:t>
            </a:r>
          </a:p>
          <a:p>
            <a:pPr algn="r">
              <a:lnSpc>
                <a:spcPct val="160000"/>
              </a:lnSpc>
            </a:pPr>
            <a:r>
              <a:rPr lang="en-US" sz="3200" b="1">
                <a:latin typeface="Arial" charset="0"/>
              </a:rPr>
              <a:t>10</a:t>
            </a:r>
          </a:p>
        </p:txBody>
      </p:sp>
      <p:sp>
        <p:nvSpPr>
          <p:cNvPr id="17416" name="Rectangle 8"/>
          <p:cNvSpPr>
            <a:spLocks noChangeArrowheads="1"/>
          </p:cNvSpPr>
          <p:nvPr/>
        </p:nvSpPr>
        <p:spPr bwMode="auto">
          <a:xfrm>
            <a:off x="2703513" y="2414588"/>
            <a:ext cx="920750" cy="627062"/>
          </a:xfrm>
          <a:prstGeom prst="rect">
            <a:avLst/>
          </a:prstGeom>
          <a:solidFill>
            <a:srgbClr val="FED2EC"/>
          </a:solidFill>
          <a:ln w="508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3200" b="1">
                <a:latin typeface="Arial" charset="0"/>
              </a:rPr>
              <a:t>CF</a:t>
            </a:r>
            <a:r>
              <a:rPr lang="en-US" sz="3200" b="1" baseline="-25000">
                <a:latin typeface="Arial" charset="0"/>
              </a:rPr>
              <a:t>0</a:t>
            </a:r>
          </a:p>
        </p:txBody>
      </p:sp>
      <p:sp>
        <p:nvSpPr>
          <p:cNvPr id="17417" name="Rectangle 9"/>
          <p:cNvSpPr>
            <a:spLocks noChangeArrowheads="1"/>
          </p:cNvSpPr>
          <p:nvPr/>
        </p:nvSpPr>
        <p:spPr bwMode="auto">
          <a:xfrm>
            <a:off x="2703513" y="3176588"/>
            <a:ext cx="920750" cy="627062"/>
          </a:xfrm>
          <a:prstGeom prst="rect">
            <a:avLst/>
          </a:prstGeom>
          <a:solidFill>
            <a:srgbClr val="FED2EC"/>
          </a:solidFill>
          <a:ln w="508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3200" b="1">
                <a:latin typeface="Arial" charset="0"/>
              </a:rPr>
              <a:t>CF</a:t>
            </a:r>
            <a:r>
              <a:rPr lang="en-US" sz="3200" b="1" baseline="-25000">
                <a:latin typeface="Arial" charset="0"/>
              </a:rPr>
              <a:t>1</a:t>
            </a:r>
          </a:p>
        </p:txBody>
      </p:sp>
      <p:sp>
        <p:nvSpPr>
          <p:cNvPr id="17418" name="Rectangle 10"/>
          <p:cNvSpPr>
            <a:spLocks noChangeArrowheads="1"/>
          </p:cNvSpPr>
          <p:nvPr/>
        </p:nvSpPr>
        <p:spPr bwMode="auto">
          <a:xfrm>
            <a:off x="3998913" y="5538788"/>
            <a:ext cx="1068387" cy="627062"/>
          </a:xfrm>
          <a:prstGeom prst="rect">
            <a:avLst/>
          </a:prstGeom>
          <a:solidFill>
            <a:srgbClr val="FED2EC"/>
          </a:solidFill>
          <a:ln w="508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3200" b="1">
                <a:latin typeface="Arial" charset="0"/>
              </a:rPr>
              <a:t>NPV</a:t>
            </a:r>
          </a:p>
        </p:txBody>
      </p:sp>
      <p:sp>
        <p:nvSpPr>
          <p:cNvPr id="17419" name="Rectangle 11"/>
          <p:cNvSpPr>
            <a:spLocks noChangeArrowheads="1"/>
          </p:cNvSpPr>
          <p:nvPr/>
        </p:nvSpPr>
        <p:spPr bwMode="auto">
          <a:xfrm>
            <a:off x="2703513" y="3938588"/>
            <a:ext cx="920750" cy="627062"/>
          </a:xfrm>
          <a:prstGeom prst="rect">
            <a:avLst/>
          </a:prstGeom>
          <a:solidFill>
            <a:srgbClr val="FED2EC"/>
          </a:solidFill>
          <a:ln w="508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3200" b="1">
                <a:latin typeface="Arial" charset="0"/>
              </a:rPr>
              <a:t>CF</a:t>
            </a:r>
            <a:r>
              <a:rPr lang="en-US" sz="3200" b="1" baseline="-25000">
                <a:latin typeface="Arial" charset="0"/>
              </a:rPr>
              <a:t>2</a:t>
            </a:r>
          </a:p>
        </p:txBody>
      </p:sp>
      <p:sp>
        <p:nvSpPr>
          <p:cNvPr id="17420" name="Rectangle 12"/>
          <p:cNvSpPr>
            <a:spLocks noChangeArrowheads="1"/>
          </p:cNvSpPr>
          <p:nvPr/>
        </p:nvSpPr>
        <p:spPr bwMode="auto">
          <a:xfrm>
            <a:off x="2703513" y="4700588"/>
            <a:ext cx="920750" cy="627062"/>
          </a:xfrm>
          <a:prstGeom prst="rect">
            <a:avLst/>
          </a:prstGeom>
          <a:solidFill>
            <a:srgbClr val="FED2EC"/>
          </a:solidFill>
          <a:ln w="508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3200" b="1">
                <a:latin typeface="Arial" charset="0"/>
              </a:rPr>
              <a:t>CF</a:t>
            </a:r>
            <a:r>
              <a:rPr lang="en-US" sz="3200" b="1" baseline="-25000">
                <a:latin typeface="Arial" charset="0"/>
              </a:rPr>
              <a:t>3</a:t>
            </a:r>
          </a:p>
        </p:txBody>
      </p:sp>
      <p:sp>
        <p:nvSpPr>
          <p:cNvPr id="17421" name="Rectangle 13"/>
          <p:cNvSpPr>
            <a:spLocks noChangeArrowheads="1"/>
          </p:cNvSpPr>
          <p:nvPr/>
        </p:nvSpPr>
        <p:spPr bwMode="auto">
          <a:xfrm>
            <a:off x="2932113" y="5538788"/>
            <a:ext cx="344487" cy="627062"/>
          </a:xfrm>
          <a:prstGeom prst="rect">
            <a:avLst/>
          </a:prstGeom>
          <a:solidFill>
            <a:srgbClr val="FED2EC"/>
          </a:solidFill>
          <a:ln w="50800">
            <a:solidFill>
              <a:schemeClr val="tx1"/>
            </a:solidFill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3200" b="1">
                <a:latin typeface="Arial" charset="0"/>
              </a:rPr>
              <a:t>I</a:t>
            </a:r>
          </a:p>
        </p:txBody>
      </p:sp>
      <p:sp>
        <p:nvSpPr>
          <p:cNvPr id="17422" name="Rectangle 14"/>
          <p:cNvSpPr>
            <a:spLocks noChangeArrowheads="1"/>
          </p:cNvSpPr>
          <p:nvPr/>
        </p:nvSpPr>
        <p:spPr bwMode="auto">
          <a:xfrm>
            <a:off x="5319713" y="5564188"/>
            <a:ext cx="3009900" cy="576262"/>
          </a:xfrm>
          <a:prstGeom prst="rect">
            <a:avLst/>
          </a:prstGeom>
          <a:solidFill>
            <a:schemeClr val="accent1"/>
          </a:solidFill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3200" b="1">
                <a:latin typeface="Arial" charset="0"/>
              </a:rPr>
              <a:t>= 18.78 = NPV</a:t>
            </a:r>
            <a:r>
              <a:rPr lang="en-US" sz="3200" b="1" baseline="-25000">
                <a:latin typeface="Arial" charset="0"/>
              </a:rPr>
              <a:t>L</a:t>
            </a: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026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35" name="Rectangle 1027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36" name="Rectangle 1028"/>
          <p:cNvSpPr>
            <a:spLocks noChangeArrowheads="1"/>
          </p:cNvSpPr>
          <p:nvPr/>
        </p:nvSpPr>
        <p:spPr bwMode="auto">
          <a:xfrm>
            <a:off x="609600" y="684213"/>
            <a:ext cx="7924800" cy="762000"/>
          </a:xfrm>
          <a:prstGeom prst="rect">
            <a:avLst/>
          </a:prstGeom>
          <a:solidFill>
            <a:schemeClr val="accent1"/>
          </a:solidFill>
          <a:ln w="508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37" name="Rectangle 1029"/>
          <p:cNvSpPr>
            <a:spLocks noGrp="1" noChangeArrowheads="1"/>
          </p:cNvSpPr>
          <p:nvPr>
            <p:ph type="title"/>
          </p:nvPr>
        </p:nvSpPr>
        <p:spPr>
          <a:xfrm>
            <a:off x="685800" y="747713"/>
            <a:ext cx="7772400" cy="623887"/>
          </a:xfrm>
          <a:noFill/>
          <a:ln>
            <a:noFill/>
          </a:ln>
        </p:spPr>
        <p:txBody>
          <a:bodyPr>
            <a:normAutofit fontScale="90000"/>
          </a:bodyPr>
          <a:lstStyle/>
          <a:p>
            <a:r>
              <a:rPr lang="en-US" smtClean="0"/>
              <a:t>Rationale for the NPV Method</a:t>
            </a:r>
          </a:p>
        </p:txBody>
      </p:sp>
      <p:sp>
        <p:nvSpPr>
          <p:cNvPr id="18438" name="Rectangle 1030"/>
          <p:cNvSpPr>
            <a:spLocks noChangeArrowheads="1"/>
          </p:cNvSpPr>
          <p:nvPr/>
        </p:nvSpPr>
        <p:spPr bwMode="auto">
          <a:xfrm>
            <a:off x="3048000" y="1981200"/>
            <a:ext cx="2209800" cy="457200"/>
          </a:xfrm>
          <a:prstGeom prst="rect">
            <a:avLst/>
          </a:prstGeom>
          <a:solidFill>
            <a:schemeClr val="folHlink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39" name="Rectangle 1031"/>
          <p:cNvSpPr>
            <a:spLocks noChangeArrowheads="1"/>
          </p:cNvSpPr>
          <p:nvPr/>
        </p:nvSpPr>
        <p:spPr bwMode="auto">
          <a:xfrm>
            <a:off x="5486400" y="1981200"/>
            <a:ext cx="990600" cy="457200"/>
          </a:xfrm>
          <a:prstGeom prst="rect">
            <a:avLst/>
          </a:prstGeom>
          <a:solidFill>
            <a:schemeClr val="accent1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40" name="Rectangle 1032"/>
          <p:cNvSpPr>
            <a:spLocks noChangeArrowheads="1"/>
          </p:cNvSpPr>
          <p:nvPr/>
        </p:nvSpPr>
        <p:spPr bwMode="auto">
          <a:xfrm>
            <a:off x="3048000" y="2514600"/>
            <a:ext cx="3636963" cy="463550"/>
          </a:xfrm>
          <a:prstGeom prst="rect">
            <a:avLst/>
          </a:prstGeom>
          <a:solidFill>
            <a:srgbClr val="E3BEFF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41" name="Rectangle 1033"/>
          <p:cNvSpPr>
            <a:spLocks noChangeArrowheads="1"/>
          </p:cNvSpPr>
          <p:nvPr/>
        </p:nvSpPr>
        <p:spPr bwMode="auto">
          <a:xfrm>
            <a:off x="4970463" y="3429000"/>
            <a:ext cx="1731962" cy="533400"/>
          </a:xfrm>
          <a:prstGeom prst="rect">
            <a:avLst/>
          </a:prstGeom>
          <a:solidFill>
            <a:srgbClr val="E3BEFF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42" name="Rectangle 1034"/>
          <p:cNvSpPr>
            <a:spLocks noChangeArrowheads="1"/>
          </p:cNvSpPr>
          <p:nvPr/>
        </p:nvSpPr>
        <p:spPr bwMode="auto">
          <a:xfrm>
            <a:off x="1711325" y="5392738"/>
            <a:ext cx="2359025" cy="533400"/>
          </a:xfrm>
          <a:prstGeom prst="rect">
            <a:avLst/>
          </a:prstGeom>
          <a:solidFill>
            <a:srgbClr val="E3BEFF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8443" name="Rectangle 1035"/>
          <p:cNvSpPr>
            <a:spLocks noChangeArrowheads="1"/>
          </p:cNvSpPr>
          <p:nvPr/>
        </p:nvSpPr>
        <p:spPr bwMode="auto">
          <a:xfrm>
            <a:off x="1662113" y="1952625"/>
            <a:ext cx="6067425" cy="3987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3200" b="1">
                <a:latin typeface="Arial" charset="0"/>
              </a:rPr>
              <a:t>NPV	=  PV inflows - Cost</a:t>
            </a:r>
          </a:p>
          <a:p>
            <a:r>
              <a:rPr lang="en-US" sz="3200" b="1">
                <a:latin typeface="Arial" charset="0"/>
              </a:rPr>
              <a:t>	=  Net gain in wealth.</a:t>
            </a:r>
          </a:p>
          <a:p>
            <a:endParaRPr lang="en-US" sz="3200" b="1">
              <a:latin typeface="Arial" charset="0"/>
            </a:endParaRPr>
          </a:p>
          <a:p>
            <a:r>
              <a:rPr lang="en-US" sz="3200" b="1">
                <a:latin typeface="Arial" charset="0"/>
              </a:rPr>
              <a:t>Accept project if NPV &gt; 0.</a:t>
            </a:r>
          </a:p>
          <a:p>
            <a:endParaRPr lang="en-US" sz="3200" b="1">
              <a:latin typeface="Arial" charset="0"/>
            </a:endParaRPr>
          </a:p>
          <a:p>
            <a:r>
              <a:rPr lang="en-US" sz="3200" b="1">
                <a:latin typeface="Arial" charset="0"/>
              </a:rPr>
              <a:t>Choose between mutually </a:t>
            </a:r>
          </a:p>
          <a:p>
            <a:r>
              <a:rPr lang="en-US" sz="3200" b="1">
                <a:latin typeface="Arial" charset="0"/>
              </a:rPr>
              <a:t>exclusive projects on basis of</a:t>
            </a:r>
          </a:p>
          <a:p>
            <a:r>
              <a:rPr lang="en-US" sz="3200" b="1">
                <a:latin typeface="Arial" charset="0"/>
              </a:rPr>
              <a:t>higher NPV.  Adds most value.</a:t>
            </a: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026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59" name="Rectangle 1027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0" name="Rectangle 1028"/>
          <p:cNvSpPr>
            <a:spLocks noChangeArrowheads="1"/>
          </p:cNvSpPr>
          <p:nvPr/>
        </p:nvSpPr>
        <p:spPr bwMode="auto">
          <a:xfrm>
            <a:off x="1749425" y="3481388"/>
            <a:ext cx="2008188" cy="457200"/>
          </a:xfrm>
          <a:prstGeom prst="rect">
            <a:avLst/>
          </a:prstGeom>
          <a:solidFill>
            <a:schemeClr val="folHlink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1" name="Rectangle 1029"/>
          <p:cNvSpPr>
            <a:spLocks noChangeArrowheads="1"/>
          </p:cNvSpPr>
          <p:nvPr/>
        </p:nvSpPr>
        <p:spPr bwMode="auto">
          <a:xfrm>
            <a:off x="609600" y="684213"/>
            <a:ext cx="7924800" cy="1230312"/>
          </a:xfrm>
          <a:prstGeom prst="rect">
            <a:avLst/>
          </a:prstGeom>
          <a:solidFill>
            <a:schemeClr val="accent1"/>
          </a:solidFill>
          <a:ln w="508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2" name="Rectangle 1030"/>
          <p:cNvSpPr>
            <a:spLocks noGrp="1" noChangeArrowheads="1"/>
          </p:cNvSpPr>
          <p:nvPr>
            <p:ph type="title"/>
          </p:nvPr>
        </p:nvSpPr>
        <p:spPr>
          <a:xfrm>
            <a:off x="685800" y="765175"/>
            <a:ext cx="7772400" cy="1143000"/>
          </a:xfrm>
          <a:noFill/>
          <a:ln>
            <a:noFill/>
          </a:ln>
        </p:spPr>
        <p:txBody>
          <a:bodyPr>
            <a:normAutofit fontScale="90000"/>
          </a:bodyPr>
          <a:lstStyle/>
          <a:p>
            <a:r>
              <a:rPr lang="en-US" smtClean="0"/>
              <a:t>Using NPV method, which franchise(s) should be accepted?</a:t>
            </a:r>
          </a:p>
        </p:txBody>
      </p:sp>
      <p:sp>
        <p:nvSpPr>
          <p:cNvPr id="19463" name="Rectangle 1031"/>
          <p:cNvSpPr>
            <a:spLocks noChangeArrowheads="1"/>
          </p:cNvSpPr>
          <p:nvPr/>
        </p:nvSpPr>
        <p:spPr bwMode="auto">
          <a:xfrm>
            <a:off x="4000500" y="4594225"/>
            <a:ext cx="2570163" cy="457200"/>
          </a:xfrm>
          <a:prstGeom prst="rect">
            <a:avLst/>
          </a:prstGeom>
          <a:solidFill>
            <a:schemeClr val="folHlink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4" name="Rectangle 1033"/>
          <p:cNvSpPr>
            <a:spLocks noGrp="1" noChangeArrowheads="1"/>
          </p:cNvSpPr>
          <p:nvPr>
            <p:ph type="body" idx="1"/>
          </p:nvPr>
        </p:nvSpPr>
        <p:spPr>
          <a:xfrm>
            <a:off x="1385888" y="3022600"/>
            <a:ext cx="6667500" cy="2916238"/>
          </a:xfrm>
          <a:noFill/>
        </p:spPr>
        <p:txBody>
          <a:bodyPr/>
          <a:lstStyle/>
          <a:p>
            <a:r>
              <a:rPr lang="en-US" smtClean="0"/>
              <a:t>If Franchise S and L are mutually exclusive, accept S because NPV</a:t>
            </a:r>
            <a:r>
              <a:rPr lang="en-US" baseline="-25000" smtClean="0"/>
              <a:t>s</a:t>
            </a:r>
            <a:r>
              <a:rPr lang="en-US" smtClean="0"/>
              <a:t> &gt; NPV</a:t>
            </a:r>
            <a:r>
              <a:rPr lang="en-US" baseline="-25000" smtClean="0"/>
              <a:t>L </a:t>
            </a:r>
            <a:r>
              <a:rPr lang="en-US" smtClean="0"/>
              <a:t>.</a:t>
            </a:r>
          </a:p>
          <a:p>
            <a:r>
              <a:rPr lang="en-US" smtClean="0"/>
              <a:t>If S &amp; L are independent, accept both; NPV &gt; 0.</a:t>
            </a: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609600" y="684213"/>
            <a:ext cx="7924800" cy="762000"/>
          </a:xfrm>
          <a:prstGeom prst="rect">
            <a:avLst/>
          </a:prstGeom>
          <a:solidFill>
            <a:schemeClr val="accent1"/>
          </a:solidFill>
          <a:ln w="508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85" name="Rectangle 5"/>
          <p:cNvSpPr>
            <a:spLocks noGrp="1" noChangeArrowheads="1"/>
          </p:cNvSpPr>
          <p:nvPr>
            <p:ph type="title"/>
          </p:nvPr>
        </p:nvSpPr>
        <p:spPr>
          <a:xfrm>
            <a:off x="685800" y="727075"/>
            <a:ext cx="7772400" cy="720725"/>
          </a:xfrm>
          <a:noFill/>
          <a:ln>
            <a:noFill/>
          </a:ln>
        </p:spPr>
        <p:txBody>
          <a:bodyPr/>
          <a:lstStyle/>
          <a:p>
            <a:r>
              <a:rPr lang="en-US" smtClean="0"/>
              <a:t>Internal Rate of Return:  IRR</a:t>
            </a:r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3294063" y="3076575"/>
            <a:ext cx="69215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7713663" y="3076575"/>
            <a:ext cx="69215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1481138" y="2630488"/>
            <a:ext cx="6477000" cy="279400"/>
            <a:chOff x="933" y="1657"/>
            <a:chExt cx="4080" cy="176"/>
          </a:xfrm>
        </p:grpSpPr>
        <p:sp>
          <p:nvSpPr>
            <p:cNvPr id="20506" name="Line 8"/>
            <p:cNvSpPr>
              <a:spLocks noChangeShapeType="1"/>
            </p:cNvSpPr>
            <p:nvPr/>
          </p:nvSpPr>
          <p:spPr bwMode="auto">
            <a:xfrm>
              <a:off x="933" y="1657"/>
              <a:ext cx="0" cy="176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07" name="Line 9"/>
            <p:cNvSpPr>
              <a:spLocks noChangeShapeType="1"/>
            </p:cNvSpPr>
            <p:nvPr/>
          </p:nvSpPr>
          <p:spPr bwMode="auto">
            <a:xfrm>
              <a:off x="2325" y="1657"/>
              <a:ext cx="0" cy="176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08" name="Line 10"/>
            <p:cNvSpPr>
              <a:spLocks noChangeShapeType="1"/>
            </p:cNvSpPr>
            <p:nvPr/>
          </p:nvSpPr>
          <p:spPr bwMode="auto">
            <a:xfrm>
              <a:off x="3573" y="1657"/>
              <a:ext cx="0" cy="176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09" name="Line 11"/>
            <p:cNvSpPr>
              <a:spLocks noChangeShapeType="1"/>
            </p:cNvSpPr>
            <p:nvPr/>
          </p:nvSpPr>
          <p:spPr bwMode="auto">
            <a:xfrm>
              <a:off x="5013" y="1657"/>
              <a:ext cx="0" cy="176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10" name="Line 12"/>
            <p:cNvSpPr>
              <a:spLocks noChangeShapeType="1"/>
            </p:cNvSpPr>
            <p:nvPr/>
          </p:nvSpPr>
          <p:spPr bwMode="auto">
            <a:xfrm>
              <a:off x="941" y="1745"/>
              <a:ext cx="4064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0489" name="Rectangle 14"/>
          <p:cNvSpPr>
            <a:spLocks noChangeArrowheads="1"/>
          </p:cNvSpPr>
          <p:nvPr/>
        </p:nvSpPr>
        <p:spPr bwMode="auto">
          <a:xfrm>
            <a:off x="5275263" y="3076575"/>
            <a:ext cx="69215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90" name="Rectangle 15"/>
          <p:cNvSpPr>
            <a:spLocks noChangeArrowheads="1"/>
          </p:cNvSpPr>
          <p:nvPr/>
        </p:nvSpPr>
        <p:spPr bwMode="auto">
          <a:xfrm>
            <a:off x="1314450" y="2178050"/>
            <a:ext cx="379413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solidFill>
                  <a:schemeClr val="tx2"/>
                </a:solidFill>
                <a:latin typeface="Arial" charset="0"/>
              </a:rPr>
              <a:t>0</a:t>
            </a:r>
          </a:p>
        </p:txBody>
      </p:sp>
      <p:sp>
        <p:nvSpPr>
          <p:cNvPr id="20491" name="Rectangle 16"/>
          <p:cNvSpPr>
            <a:spLocks noChangeArrowheads="1"/>
          </p:cNvSpPr>
          <p:nvPr/>
        </p:nvSpPr>
        <p:spPr bwMode="auto">
          <a:xfrm>
            <a:off x="3506788" y="2178050"/>
            <a:ext cx="379412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solidFill>
                  <a:schemeClr val="tx2"/>
                </a:solidFill>
                <a:latin typeface="Arial" charset="0"/>
              </a:rPr>
              <a:t>1</a:t>
            </a:r>
          </a:p>
        </p:txBody>
      </p:sp>
      <p:sp>
        <p:nvSpPr>
          <p:cNvPr id="20492" name="Rectangle 17"/>
          <p:cNvSpPr>
            <a:spLocks noChangeArrowheads="1"/>
          </p:cNvSpPr>
          <p:nvPr/>
        </p:nvSpPr>
        <p:spPr bwMode="auto">
          <a:xfrm>
            <a:off x="5505450" y="2178050"/>
            <a:ext cx="379413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solidFill>
                  <a:schemeClr val="tx2"/>
                </a:solidFill>
                <a:latin typeface="Arial" charset="0"/>
              </a:rPr>
              <a:t>2</a:t>
            </a:r>
          </a:p>
        </p:txBody>
      </p:sp>
      <p:sp>
        <p:nvSpPr>
          <p:cNvPr id="20493" name="Rectangle 18"/>
          <p:cNvSpPr>
            <a:spLocks noChangeArrowheads="1"/>
          </p:cNvSpPr>
          <p:nvPr/>
        </p:nvSpPr>
        <p:spPr bwMode="auto">
          <a:xfrm>
            <a:off x="7791450" y="2178050"/>
            <a:ext cx="379413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solidFill>
                  <a:schemeClr val="tx2"/>
                </a:solidFill>
                <a:latin typeface="Arial" charset="0"/>
              </a:rPr>
              <a:t>3</a:t>
            </a:r>
          </a:p>
        </p:txBody>
      </p:sp>
      <p:sp>
        <p:nvSpPr>
          <p:cNvPr id="20494" name="Rectangle 19"/>
          <p:cNvSpPr>
            <a:spLocks noChangeArrowheads="1"/>
          </p:cNvSpPr>
          <p:nvPr/>
        </p:nvSpPr>
        <p:spPr bwMode="auto">
          <a:xfrm>
            <a:off x="2074863" y="2397125"/>
            <a:ext cx="53975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95" name="Rectangle 20"/>
          <p:cNvSpPr>
            <a:spLocks noChangeArrowheads="1"/>
          </p:cNvSpPr>
          <p:nvPr/>
        </p:nvSpPr>
        <p:spPr bwMode="auto">
          <a:xfrm>
            <a:off x="871538" y="2992438"/>
            <a:ext cx="1295400" cy="1171575"/>
          </a:xfrm>
          <a:prstGeom prst="rect">
            <a:avLst/>
          </a:prstGeom>
          <a:solidFill>
            <a:schemeClr val="accent1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96" name="Rectangle 21"/>
          <p:cNvSpPr>
            <a:spLocks noChangeArrowheads="1"/>
          </p:cNvSpPr>
          <p:nvPr/>
        </p:nvSpPr>
        <p:spPr bwMode="auto">
          <a:xfrm>
            <a:off x="1085850" y="3016250"/>
            <a:ext cx="7905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latin typeface="Arial" charset="0"/>
              </a:rPr>
              <a:t>CF</a:t>
            </a:r>
            <a:r>
              <a:rPr lang="en-US" sz="2800" b="1" baseline="-25000">
                <a:latin typeface="Arial" charset="0"/>
              </a:rPr>
              <a:t>0</a:t>
            </a:r>
          </a:p>
        </p:txBody>
      </p:sp>
      <p:sp>
        <p:nvSpPr>
          <p:cNvPr id="20497" name="Rectangle 22"/>
          <p:cNvSpPr>
            <a:spLocks noChangeArrowheads="1"/>
          </p:cNvSpPr>
          <p:nvPr/>
        </p:nvSpPr>
        <p:spPr bwMode="auto">
          <a:xfrm>
            <a:off x="3233738" y="2992438"/>
            <a:ext cx="5181600" cy="1143000"/>
          </a:xfrm>
          <a:prstGeom prst="rect">
            <a:avLst/>
          </a:prstGeom>
          <a:solidFill>
            <a:schemeClr val="folHlink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498" name="Rectangle 23"/>
          <p:cNvSpPr>
            <a:spLocks noChangeArrowheads="1"/>
          </p:cNvSpPr>
          <p:nvPr/>
        </p:nvSpPr>
        <p:spPr bwMode="auto">
          <a:xfrm>
            <a:off x="3295650" y="3016250"/>
            <a:ext cx="7905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latin typeface="Arial" charset="0"/>
              </a:rPr>
              <a:t>CF</a:t>
            </a:r>
            <a:r>
              <a:rPr lang="en-US" sz="2800" b="1" baseline="-25000">
                <a:latin typeface="Arial" charset="0"/>
              </a:rPr>
              <a:t>1</a:t>
            </a:r>
          </a:p>
        </p:txBody>
      </p:sp>
      <p:sp>
        <p:nvSpPr>
          <p:cNvPr id="20499" name="Rectangle 24"/>
          <p:cNvSpPr>
            <a:spLocks noChangeArrowheads="1"/>
          </p:cNvSpPr>
          <p:nvPr/>
        </p:nvSpPr>
        <p:spPr bwMode="auto">
          <a:xfrm>
            <a:off x="5276850" y="3016250"/>
            <a:ext cx="7905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latin typeface="Arial" charset="0"/>
              </a:rPr>
              <a:t>CF</a:t>
            </a:r>
            <a:r>
              <a:rPr lang="en-US" sz="2800" b="1" baseline="-25000">
                <a:latin typeface="Arial" charset="0"/>
              </a:rPr>
              <a:t>2</a:t>
            </a:r>
          </a:p>
        </p:txBody>
      </p:sp>
      <p:sp>
        <p:nvSpPr>
          <p:cNvPr id="20500" name="Rectangle 25"/>
          <p:cNvSpPr>
            <a:spLocks noChangeArrowheads="1"/>
          </p:cNvSpPr>
          <p:nvPr/>
        </p:nvSpPr>
        <p:spPr bwMode="auto">
          <a:xfrm>
            <a:off x="7486650" y="3016250"/>
            <a:ext cx="7905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latin typeface="Arial" charset="0"/>
              </a:rPr>
              <a:t>CF</a:t>
            </a:r>
            <a:r>
              <a:rPr lang="en-US" sz="2800" b="1" baseline="-25000">
                <a:latin typeface="Arial" charset="0"/>
              </a:rPr>
              <a:t>3</a:t>
            </a:r>
          </a:p>
        </p:txBody>
      </p:sp>
      <p:sp>
        <p:nvSpPr>
          <p:cNvPr id="20501" name="Rectangle 26"/>
          <p:cNvSpPr>
            <a:spLocks noChangeArrowheads="1"/>
          </p:cNvSpPr>
          <p:nvPr/>
        </p:nvSpPr>
        <p:spPr bwMode="auto">
          <a:xfrm>
            <a:off x="1009650" y="3471863"/>
            <a:ext cx="973138" cy="5159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latin typeface="Arial" charset="0"/>
              </a:rPr>
              <a:t>Cost</a:t>
            </a:r>
          </a:p>
        </p:txBody>
      </p:sp>
      <p:sp>
        <p:nvSpPr>
          <p:cNvPr id="20502" name="Rectangle 27"/>
          <p:cNvSpPr>
            <a:spLocks noChangeArrowheads="1"/>
          </p:cNvSpPr>
          <p:nvPr/>
        </p:nvSpPr>
        <p:spPr bwMode="auto">
          <a:xfrm>
            <a:off x="4895850" y="3471863"/>
            <a:ext cx="1406525" cy="5159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latin typeface="Arial" charset="0"/>
              </a:rPr>
              <a:t>Inflows</a:t>
            </a:r>
          </a:p>
        </p:txBody>
      </p:sp>
      <p:sp>
        <p:nvSpPr>
          <p:cNvPr id="20503" name="Line 28"/>
          <p:cNvSpPr>
            <a:spLocks noChangeShapeType="1"/>
          </p:cNvSpPr>
          <p:nvPr/>
        </p:nvSpPr>
        <p:spPr bwMode="auto">
          <a:xfrm>
            <a:off x="6288088" y="3729038"/>
            <a:ext cx="15113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04" name="Line 29"/>
          <p:cNvSpPr>
            <a:spLocks noChangeShapeType="1"/>
          </p:cNvSpPr>
          <p:nvPr/>
        </p:nvSpPr>
        <p:spPr bwMode="auto">
          <a:xfrm flipH="1">
            <a:off x="3760788" y="3729038"/>
            <a:ext cx="10795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05" name="Rectangle 30"/>
          <p:cNvSpPr>
            <a:spLocks noChangeArrowheads="1"/>
          </p:cNvSpPr>
          <p:nvPr/>
        </p:nvSpPr>
        <p:spPr bwMode="auto">
          <a:xfrm>
            <a:off x="919163" y="4627563"/>
            <a:ext cx="7324725" cy="15509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r>
              <a:rPr lang="en-US" sz="3200" b="1">
                <a:latin typeface="Arial" charset="0"/>
              </a:rPr>
              <a:t>IRR is the discount rate that forces</a:t>
            </a:r>
          </a:p>
          <a:p>
            <a:r>
              <a:rPr lang="en-US" sz="3200" b="1">
                <a:latin typeface="Arial" charset="0"/>
              </a:rPr>
              <a:t>PV inflows = cost.  This is the same</a:t>
            </a:r>
          </a:p>
          <a:p>
            <a:r>
              <a:rPr lang="en-US" sz="3200" b="1">
                <a:latin typeface="Arial" charset="0"/>
              </a:rPr>
              <a:t>as forcing NPV = 0.</a:t>
            </a: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4" name="Rectangle 4"/>
          <p:cNvSpPr>
            <a:spLocks noChangeArrowheads="1"/>
          </p:cNvSpPr>
          <p:nvPr/>
        </p:nvSpPr>
        <p:spPr bwMode="auto">
          <a:xfrm>
            <a:off x="990600" y="1143000"/>
            <a:ext cx="1190625" cy="457200"/>
          </a:xfrm>
          <a:prstGeom prst="rect">
            <a:avLst/>
          </a:prstGeom>
          <a:solidFill>
            <a:schemeClr val="accent1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5" name="Rectangle 5"/>
          <p:cNvSpPr>
            <a:spLocks noChangeArrowheads="1"/>
          </p:cNvSpPr>
          <p:nvPr/>
        </p:nvSpPr>
        <p:spPr bwMode="auto">
          <a:xfrm>
            <a:off x="3124200" y="2590800"/>
            <a:ext cx="228600" cy="457200"/>
          </a:xfrm>
          <a:prstGeom prst="rect">
            <a:avLst/>
          </a:prstGeom>
          <a:solidFill>
            <a:schemeClr val="accent1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6" name="Rectangle 6"/>
          <p:cNvSpPr>
            <a:spLocks noChangeArrowheads="1"/>
          </p:cNvSpPr>
          <p:nvPr/>
        </p:nvSpPr>
        <p:spPr bwMode="auto">
          <a:xfrm>
            <a:off x="4114800" y="2209800"/>
            <a:ext cx="838200" cy="533400"/>
          </a:xfrm>
          <a:prstGeom prst="rect">
            <a:avLst/>
          </a:prstGeom>
          <a:solidFill>
            <a:schemeClr val="accent1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2050" name="Object 7">
            <a:hlinkClick r:id="" action="ppaction://ole?verb=0"/>
          </p:cNvPr>
          <p:cNvGraphicFramePr>
            <a:graphicFrameLocks/>
          </p:cNvGraphicFramePr>
          <p:nvPr/>
        </p:nvGraphicFramePr>
        <p:xfrm>
          <a:off x="1828800" y="1981200"/>
          <a:ext cx="3429000" cy="1143000"/>
        </p:xfrm>
        <a:graphic>
          <a:graphicData uri="http://schemas.openxmlformats.org/presentationml/2006/ole">
            <p:oleObj spid="_x0000_s2050" name="Equation" r:id="rId3" imgW="1143000" imgH="444240" progId="Equation.3">
              <p:embed/>
            </p:oleObj>
          </a:graphicData>
        </a:graphic>
      </p:graphicFrame>
      <p:sp>
        <p:nvSpPr>
          <p:cNvPr id="2057" name="Rectangle 8"/>
          <p:cNvSpPr>
            <a:spLocks noChangeArrowheads="1"/>
          </p:cNvSpPr>
          <p:nvPr/>
        </p:nvSpPr>
        <p:spPr bwMode="auto">
          <a:xfrm>
            <a:off x="990600" y="3760788"/>
            <a:ext cx="1038225" cy="533400"/>
          </a:xfrm>
          <a:prstGeom prst="rect">
            <a:avLst/>
          </a:prstGeom>
          <a:solidFill>
            <a:schemeClr val="folHlink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8" name="Rectangle 9"/>
          <p:cNvSpPr>
            <a:spLocks noChangeArrowheads="1"/>
          </p:cNvSpPr>
          <p:nvPr/>
        </p:nvSpPr>
        <p:spPr bwMode="auto">
          <a:xfrm>
            <a:off x="3048000" y="5132388"/>
            <a:ext cx="762000" cy="457200"/>
          </a:xfrm>
          <a:prstGeom prst="rect">
            <a:avLst/>
          </a:prstGeom>
          <a:solidFill>
            <a:schemeClr val="folHlink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059" name="Rectangle 10"/>
          <p:cNvSpPr>
            <a:spLocks noChangeArrowheads="1"/>
          </p:cNvSpPr>
          <p:nvPr/>
        </p:nvSpPr>
        <p:spPr bwMode="auto">
          <a:xfrm>
            <a:off x="4572000" y="4827588"/>
            <a:ext cx="228600" cy="381000"/>
          </a:xfrm>
          <a:prstGeom prst="rect">
            <a:avLst/>
          </a:prstGeom>
          <a:solidFill>
            <a:schemeClr val="folHlink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2051" name="Object 11">
            <a:hlinkClick r:id="" action="ppaction://ole?verb=0"/>
          </p:cNvPr>
          <p:cNvGraphicFramePr>
            <a:graphicFrameLocks/>
          </p:cNvGraphicFramePr>
          <p:nvPr/>
        </p:nvGraphicFramePr>
        <p:xfrm>
          <a:off x="1865313" y="4579938"/>
          <a:ext cx="5035550" cy="1760537"/>
        </p:xfrm>
        <a:graphic>
          <a:graphicData uri="http://schemas.openxmlformats.org/presentationml/2006/ole">
            <p:oleObj spid="_x0000_s2051" name="Equation" r:id="rId4" imgW="5043240" imgH="1768320" progId="Equation.3">
              <p:embed/>
            </p:oleObj>
          </a:graphicData>
        </a:graphic>
      </p:graphicFrame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1054100" y="1116013"/>
            <a:ext cx="5665788" cy="5762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3200" b="1">
                <a:latin typeface="Arial" charset="0"/>
              </a:rPr>
              <a:t>NPV:  Enter r, solve for NPV.</a:t>
            </a:r>
          </a:p>
        </p:txBody>
      </p:sp>
      <p:sp>
        <p:nvSpPr>
          <p:cNvPr id="2061" name="Rectangle 13"/>
          <p:cNvSpPr>
            <a:spLocks noChangeArrowheads="1"/>
          </p:cNvSpPr>
          <p:nvPr/>
        </p:nvSpPr>
        <p:spPr bwMode="auto">
          <a:xfrm>
            <a:off x="1052513" y="3732213"/>
            <a:ext cx="6759575" cy="5762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3200" b="1">
                <a:latin typeface="Arial" charset="0"/>
              </a:rPr>
              <a:t>IRR:  Enter NPV = 0, solve for IRR.</a:t>
            </a: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609600" y="684213"/>
            <a:ext cx="7924800" cy="762000"/>
          </a:xfrm>
          <a:prstGeom prst="rect">
            <a:avLst/>
          </a:prstGeom>
          <a:solidFill>
            <a:schemeClr val="accent1"/>
          </a:solidFill>
          <a:ln w="508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title"/>
          </p:nvPr>
        </p:nvSpPr>
        <p:spPr>
          <a:xfrm>
            <a:off x="685800" y="744538"/>
            <a:ext cx="7772400" cy="692150"/>
          </a:xfrm>
          <a:noFill/>
          <a:ln>
            <a:noFill/>
          </a:ln>
        </p:spPr>
        <p:txBody>
          <a:bodyPr>
            <a:normAutofit fontScale="90000"/>
          </a:bodyPr>
          <a:lstStyle/>
          <a:p>
            <a:r>
              <a:rPr lang="en-US" smtClean="0"/>
              <a:t>What’s Franchise L’s IRR?</a:t>
            </a:r>
          </a:p>
        </p:txBody>
      </p:sp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3109913" y="2528888"/>
            <a:ext cx="577850" cy="5159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solidFill>
                  <a:schemeClr val="tx2"/>
                </a:solidFill>
                <a:latin typeface="Arial" charset="0"/>
              </a:rPr>
              <a:t>10</a:t>
            </a:r>
          </a:p>
        </p:txBody>
      </p:sp>
      <p:sp>
        <p:nvSpPr>
          <p:cNvPr id="21511" name="Rectangle 7"/>
          <p:cNvSpPr>
            <a:spLocks noChangeArrowheads="1"/>
          </p:cNvSpPr>
          <p:nvPr/>
        </p:nvSpPr>
        <p:spPr bwMode="auto">
          <a:xfrm>
            <a:off x="7377113" y="2528888"/>
            <a:ext cx="577850" cy="5159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solidFill>
                  <a:schemeClr val="tx2"/>
                </a:solidFill>
                <a:latin typeface="Arial" charset="0"/>
              </a:rPr>
              <a:t>80</a:t>
            </a:r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1219200" y="2120900"/>
            <a:ext cx="6477000" cy="461963"/>
            <a:chOff x="768" y="1336"/>
            <a:chExt cx="4080" cy="291"/>
          </a:xfrm>
        </p:grpSpPr>
        <p:sp>
          <p:nvSpPr>
            <p:cNvPr id="21537" name="Line 8"/>
            <p:cNvSpPr>
              <a:spLocks noChangeShapeType="1"/>
            </p:cNvSpPr>
            <p:nvPr/>
          </p:nvSpPr>
          <p:spPr bwMode="auto">
            <a:xfrm>
              <a:off x="768" y="1336"/>
              <a:ext cx="0" cy="291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38" name="Line 9"/>
            <p:cNvSpPr>
              <a:spLocks noChangeShapeType="1"/>
            </p:cNvSpPr>
            <p:nvPr/>
          </p:nvSpPr>
          <p:spPr bwMode="auto">
            <a:xfrm>
              <a:off x="2160" y="1336"/>
              <a:ext cx="0" cy="291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39" name="Line 10"/>
            <p:cNvSpPr>
              <a:spLocks noChangeShapeType="1"/>
            </p:cNvSpPr>
            <p:nvPr/>
          </p:nvSpPr>
          <p:spPr bwMode="auto">
            <a:xfrm>
              <a:off x="3408" y="1336"/>
              <a:ext cx="0" cy="291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40" name="Line 11"/>
            <p:cNvSpPr>
              <a:spLocks noChangeShapeType="1"/>
            </p:cNvSpPr>
            <p:nvPr/>
          </p:nvSpPr>
          <p:spPr bwMode="auto">
            <a:xfrm>
              <a:off x="4848" y="1336"/>
              <a:ext cx="0" cy="291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541" name="Line 12"/>
            <p:cNvSpPr>
              <a:spLocks noChangeShapeType="1"/>
            </p:cNvSpPr>
            <p:nvPr/>
          </p:nvSpPr>
          <p:spPr bwMode="auto">
            <a:xfrm>
              <a:off x="776" y="1483"/>
              <a:ext cx="4064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1513" name="Rectangle 14"/>
          <p:cNvSpPr>
            <a:spLocks noChangeArrowheads="1"/>
          </p:cNvSpPr>
          <p:nvPr/>
        </p:nvSpPr>
        <p:spPr bwMode="auto">
          <a:xfrm>
            <a:off x="5091113" y="2528888"/>
            <a:ext cx="577850" cy="5159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solidFill>
                  <a:schemeClr val="tx2"/>
                </a:solidFill>
                <a:latin typeface="Arial" charset="0"/>
              </a:rPr>
              <a:t>60</a:t>
            </a:r>
          </a:p>
        </p:txBody>
      </p:sp>
      <p:sp>
        <p:nvSpPr>
          <p:cNvPr id="21514" name="Rectangle 15"/>
          <p:cNvSpPr>
            <a:spLocks noChangeArrowheads="1"/>
          </p:cNvSpPr>
          <p:nvPr/>
        </p:nvSpPr>
        <p:spPr bwMode="auto">
          <a:xfrm>
            <a:off x="1052513" y="1689100"/>
            <a:ext cx="379412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solidFill>
                  <a:schemeClr val="tx2"/>
                </a:solidFill>
                <a:latin typeface="Arial" charset="0"/>
              </a:rPr>
              <a:t>0</a:t>
            </a:r>
          </a:p>
        </p:txBody>
      </p:sp>
      <p:sp>
        <p:nvSpPr>
          <p:cNvPr id="21515" name="Rectangle 16"/>
          <p:cNvSpPr>
            <a:spLocks noChangeArrowheads="1"/>
          </p:cNvSpPr>
          <p:nvPr/>
        </p:nvSpPr>
        <p:spPr bwMode="auto">
          <a:xfrm>
            <a:off x="3262313" y="1689100"/>
            <a:ext cx="379412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solidFill>
                  <a:schemeClr val="tx2"/>
                </a:solidFill>
                <a:latin typeface="Arial" charset="0"/>
              </a:rPr>
              <a:t>1</a:t>
            </a:r>
          </a:p>
        </p:txBody>
      </p:sp>
      <p:sp>
        <p:nvSpPr>
          <p:cNvPr id="21516" name="Rectangle 17"/>
          <p:cNvSpPr>
            <a:spLocks noChangeArrowheads="1"/>
          </p:cNvSpPr>
          <p:nvPr/>
        </p:nvSpPr>
        <p:spPr bwMode="auto">
          <a:xfrm>
            <a:off x="5243513" y="1689100"/>
            <a:ext cx="379412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solidFill>
                  <a:schemeClr val="tx2"/>
                </a:solidFill>
                <a:latin typeface="Arial" charset="0"/>
              </a:rPr>
              <a:t>2</a:t>
            </a:r>
          </a:p>
        </p:txBody>
      </p:sp>
      <p:sp>
        <p:nvSpPr>
          <p:cNvPr id="21517" name="Rectangle 18"/>
          <p:cNvSpPr>
            <a:spLocks noChangeArrowheads="1"/>
          </p:cNvSpPr>
          <p:nvPr/>
        </p:nvSpPr>
        <p:spPr bwMode="auto">
          <a:xfrm>
            <a:off x="7529513" y="1689100"/>
            <a:ext cx="379412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solidFill>
                  <a:schemeClr val="tx2"/>
                </a:solidFill>
                <a:latin typeface="Arial" charset="0"/>
              </a:rPr>
              <a:t>3</a:t>
            </a:r>
          </a:p>
        </p:txBody>
      </p:sp>
      <p:sp>
        <p:nvSpPr>
          <p:cNvPr id="21518" name="Rectangle 19"/>
          <p:cNvSpPr>
            <a:spLocks noChangeArrowheads="1"/>
          </p:cNvSpPr>
          <p:nvPr/>
        </p:nvSpPr>
        <p:spPr bwMode="auto">
          <a:xfrm>
            <a:off x="1814513" y="1960563"/>
            <a:ext cx="1238250" cy="454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b="1">
                <a:solidFill>
                  <a:schemeClr val="tx2"/>
                </a:solidFill>
                <a:latin typeface="Arial" charset="0"/>
              </a:rPr>
              <a:t>IRR = ?</a:t>
            </a:r>
          </a:p>
        </p:txBody>
      </p:sp>
      <p:sp>
        <p:nvSpPr>
          <p:cNvPr id="21519" name="Line 20"/>
          <p:cNvSpPr>
            <a:spLocks noChangeShapeType="1"/>
          </p:cNvSpPr>
          <p:nvPr/>
        </p:nvSpPr>
        <p:spPr bwMode="auto">
          <a:xfrm>
            <a:off x="3429000" y="2952750"/>
            <a:ext cx="0" cy="27781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20" name="Line 21"/>
          <p:cNvSpPr>
            <a:spLocks noChangeShapeType="1"/>
          </p:cNvSpPr>
          <p:nvPr/>
        </p:nvSpPr>
        <p:spPr bwMode="auto">
          <a:xfrm flipH="1">
            <a:off x="1663700" y="3243263"/>
            <a:ext cx="1778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21" name="Line 22"/>
          <p:cNvSpPr>
            <a:spLocks noChangeShapeType="1"/>
          </p:cNvSpPr>
          <p:nvPr/>
        </p:nvSpPr>
        <p:spPr bwMode="auto">
          <a:xfrm>
            <a:off x="5410200" y="2952750"/>
            <a:ext cx="0" cy="7635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22" name="Line 23"/>
          <p:cNvSpPr>
            <a:spLocks noChangeShapeType="1"/>
          </p:cNvSpPr>
          <p:nvPr/>
        </p:nvSpPr>
        <p:spPr bwMode="auto">
          <a:xfrm flipH="1">
            <a:off x="1663700" y="3729038"/>
            <a:ext cx="3759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23" name="Line 24"/>
          <p:cNvSpPr>
            <a:spLocks noChangeShapeType="1"/>
          </p:cNvSpPr>
          <p:nvPr/>
        </p:nvSpPr>
        <p:spPr bwMode="auto">
          <a:xfrm>
            <a:off x="7696200" y="3074988"/>
            <a:ext cx="0" cy="11271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24" name="Line 25"/>
          <p:cNvSpPr>
            <a:spLocks noChangeShapeType="1"/>
          </p:cNvSpPr>
          <p:nvPr/>
        </p:nvSpPr>
        <p:spPr bwMode="auto">
          <a:xfrm flipH="1">
            <a:off x="1663700" y="4214813"/>
            <a:ext cx="6045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25" name="Rectangle 26"/>
          <p:cNvSpPr>
            <a:spLocks noChangeArrowheads="1"/>
          </p:cNvSpPr>
          <p:nvPr/>
        </p:nvSpPr>
        <p:spPr bwMode="auto">
          <a:xfrm>
            <a:off x="669925" y="2943225"/>
            <a:ext cx="1074738" cy="5191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26" name="Rectangle 27"/>
          <p:cNvSpPr>
            <a:spLocks noChangeArrowheads="1"/>
          </p:cNvSpPr>
          <p:nvPr/>
        </p:nvSpPr>
        <p:spPr bwMode="auto">
          <a:xfrm>
            <a:off x="671513" y="2528888"/>
            <a:ext cx="1390650" cy="5159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latin typeface="Arial" charset="0"/>
              </a:rPr>
              <a:t>-100.00</a:t>
            </a:r>
          </a:p>
        </p:txBody>
      </p:sp>
      <p:sp>
        <p:nvSpPr>
          <p:cNvPr id="21527" name="Rectangle 28"/>
          <p:cNvSpPr>
            <a:spLocks noChangeArrowheads="1"/>
          </p:cNvSpPr>
          <p:nvPr/>
        </p:nvSpPr>
        <p:spPr bwMode="auto">
          <a:xfrm>
            <a:off x="900113" y="3973513"/>
            <a:ext cx="788987" cy="5159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latin typeface="Arial" charset="0"/>
              </a:rPr>
              <a:t>PV</a:t>
            </a:r>
            <a:r>
              <a:rPr lang="en-US" sz="2800" b="1" baseline="-25000">
                <a:latin typeface="Arial" charset="0"/>
              </a:rPr>
              <a:t>3</a:t>
            </a:r>
          </a:p>
        </p:txBody>
      </p:sp>
      <p:sp>
        <p:nvSpPr>
          <p:cNvPr id="21528" name="Rectangle 29"/>
          <p:cNvSpPr>
            <a:spLocks noChangeArrowheads="1"/>
          </p:cNvSpPr>
          <p:nvPr/>
        </p:nvSpPr>
        <p:spPr bwMode="auto">
          <a:xfrm>
            <a:off x="900113" y="3440113"/>
            <a:ext cx="788987" cy="5159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latin typeface="Arial" charset="0"/>
              </a:rPr>
              <a:t>PV</a:t>
            </a:r>
            <a:r>
              <a:rPr lang="en-US" sz="2800" b="1" baseline="-25000">
                <a:latin typeface="Arial" charset="0"/>
              </a:rPr>
              <a:t>2</a:t>
            </a:r>
          </a:p>
        </p:txBody>
      </p:sp>
      <p:sp>
        <p:nvSpPr>
          <p:cNvPr id="21529" name="Rectangle 30"/>
          <p:cNvSpPr>
            <a:spLocks noChangeArrowheads="1"/>
          </p:cNvSpPr>
          <p:nvPr/>
        </p:nvSpPr>
        <p:spPr bwMode="auto">
          <a:xfrm>
            <a:off x="900113" y="2906713"/>
            <a:ext cx="788987" cy="5159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latin typeface="Arial" charset="0"/>
              </a:rPr>
              <a:t>PV</a:t>
            </a:r>
            <a:r>
              <a:rPr lang="en-US" sz="2800" b="1" baseline="-25000">
                <a:latin typeface="Arial" charset="0"/>
              </a:rPr>
              <a:t>1</a:t>
            </a:r>
          </a:p>
        </p:txBody>
      </p:sp>
      <p:sp>
        <p:nvSpPr>
          <p:cNvPr id="21530" name="Line 31"/>
          <p:cNvSpPr>
            <a:spLocks noChangeShapeType="1"/>
          </p:cNvSpPr>
          <p:nvPr/>
        </p:nvSpPr>
        <p:spPr bwMode="auto">
          <a:xfrm>
            <a:off x="844550" y="4473575"/>
            <a:ext cx="132397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31" name="Rectangle 32"/>
          <p:cNvSpPr>
            <a:spLocks noChangeArrowheads="1"/>
          </p:cNvSpPr>
          <p:nvPr/>
        </p:nvSpPr>
        <p:spPr bwMode="auto">
          <a:xfrm>
            <a:off x="747713" y="4506913"/>
            <a:ext cx="1514475" cy="5159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latin typeface="Arial" charset="0"/>
              </a:rPr>
              <a:t>0 = NPV</a:t>
            </a:r>
          </a:p>
        </p:txBody>
      </p:sp>
      <p:sp>
        <p:nvSpPr>
          <p:cNvPr id="21532" name="Rectangle 33"/>
          <p:cNvSpPr>
            <a:spLocks noChangeArrowheads="1"/>
          </p:cNvSpPr>
          <p:nvPr/>
        </p:nvSpPr>
        <p:spPr bwMode="auto">
          <a:xfrm>
            <a:off x="547688" y="5119688"/>
            <a:ext cx="7096125" cy="5762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r>
              <a:rPr lang="en-US" sz="3200" b="1">
                <a:latin typeface="Arial" charset="0"/>
              </a:rPr>
              <a:t>Enter CFs in CFLO, then press IRR:</a:t>
            </a:r>
          </a:p>
        </p:txBody>
      </p:sp>
      <p:sp>
        <p:nvSpPr>
          <p:cNvPr id="21533" name="Rectangle 34"/>
          <p:cNvSpPr>
            <a:spLocks noChangeArrowheads="1"/>
          </p:cNvSpPr>
          <p:nvPr/>
        </p:nvSpPr>
        <p:spPr bwMode="auto">
          <a:xfrm>
            <a:off x="1204913" y="5681663"/>
            <a:ext cx="2997200" cy="576262"/>
          </a:xfrm>
          <a:prstGeom prst="rect">
            <a:avLst/>
          </a:prstGeom>
          <a:solidFill>
            <a:schemeClr val="accent1"/>
          </a:solidFill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3200" b="1">
                <a:latin typeface="Arial" charset="0"/>
              </a:rPr>
              <a:t>IRR</a:t>
            </a:r>
            <a:r>
              <a:rPr lang="en-US" sz="3200" b="1" baseline="-25000">
                <a:latin typeface="Arial" charset="0"/>
              </a:rPr>
              <a:t>L</a:t>
            </a:r>
            <a:r>
              <a:rPr lang="en-US" sz="3200" b="1">
                <a:latin typeface="Arial" charset="0"/>
              </a:rPr>
              <a:t> = 18.13%.</a:t>
            </a:r>
          </a:p>
        </p:txBody>
      </p:sp>
      <p:sp>
        <p:nvSpPr>
          <p:cNvPr id="21534" name="Rectangle 35"/>
          <p:cNvSpPr>
            <a:spLocks noChangeArrowheads="1"/>
          </p:cNvSpPr>
          <p:nvPr/>
        </p:nvSpPr>
        <p:spPr bwMode="auto">
          <a:xfrm>
            <a:off x="4176713" y="5681663"/>
            <a:ext cx="3011487" cy="576262"/>
          </a:xfrm>
          <a:prstGeom prst="rect">
            <a:avLst/>
          </a:prstGeom>
          <a:solidFill>
            <a:schemeClr val="folHlink"/>
          </a:solidFill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3200" b="1">
                <a:latin typeface="Arial" charset="0"/>
              </a:rPr>
              <a:t>IRR</a:t>
            </a:r>
            <a:r>
              <a:rPr lang="en-US" sz="3200" b="1" baseline="-25000">
                <a:latin typeface="Arial" charset="0"/>
              </a:rPr>
              <a:t>S</a:t>
            </a:r>
            <a:r>
              <a:rPr lang="en-US" sz="3200" b="1">
                <a:latin typeface="Arial" charset="0"/>
              </a:rPr>
              <a:t> = 23.56%.</a:t>
            </a:r>
          </a:p>
        </p:txBody>
      </p:sp>
      <p:sp>
        <p:nvSpPr>
          <p:cNvPr id="21535" name="Line 36"/>
          <p:cNvSpPr>
            <a:spLocks noChangeShapeType="1"/>
          </p:cNvSpPr>
          <p:nvPr/>
        </p:nvSpPr>
        <p:spPr bwMode="auto">
          <a:xfrm>
            <a:off x="844550" y="5006975"/>
            <a:ext cx="132397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36" name="Line 37"/>
          <p:cNvSpPr>
            <a:spLocks noChangeShapeType="1"/>
          </p:cNvSpPr>
          <p:nvPr/>
        </p:nvSpPr>
        <p:spPr bwMode="auto">
          <a:xfrm>
            <a:off x="844550" y="4921250"/>
            <a:ext cx="132397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32" name="Rectangle 4"/>
          <p:cNvSpPr>
            <a:spLocks noChangeArrowheads="1"/>
          </p:cNvSpPr>
          <p:nvPr/>
        </p:nvSpPr>
        <p:spPr bwMode="auto">
          <a:xfrm>
            <a:off x="3033713" y="2463800"/>
            <a:ext cx="6762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solidFill>
                  <a:schemeClr val="tx2"/>
                </a:solidFill>
                <a:latin typeface="Arial" charset="0"/>
              </a:rPr>
              <a:t> 40</a:t>
            </a:r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7453313" y="2463800"/>
            <a:ext cx="5778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solidFill>
                  <a:schemeClr val="tx2"/>
                </a:solidFill>
                <a:latin typeface="Arial" charset="0"/>
              </a:rPr>
              <a:t>40</a:t>
            </a: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1219200" y="1887538"/>
            <a:ext cx="6477000" cy="628650"/>
            <a:chOff x="768" y="1189"/>
            <a:chExt cx="4080" cy="396"/>
          </a:xfrm>
        </p:grpSpPr>
        <p:sp>
          <p:nvSpPr>
            <p:cNvPr id="22561" name="Line 6"/>
            <p:cNvSpPr>
              <a:spLocks noChangeShapeType="1"/>
            </p:cNvSpPr>
            <p:nvPr/>
          </p:nvSpPr>
          <p:spPr bwMode="auto">
            <a:xfrm>
              <a:off x="768" y="1189"/>
              <a:ext cx="0" cy="396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62" name="Line 7"/>
            <p:cNvSpPr>
              <a:spLocks noChangeShapeType="1"/>
            </p:cNvSpPr>
            <p:nvPr/>
          </p:nvSpPr>
          <p:spPr bwMode="auto">
            <a:xfrm>
              <a:off x="2160" y="1189"/>
              <a:ext cx="0" cy="396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63" name="Line 8"/>
            <p:cNvSpPr>
              <a:spLocks noChangeShapeType="1"/>
            </p:cNvSpPr>
            <p:nvPr/>
          </p:nvSpPr>
          <p:spPr bwMode="auto">
            <a:xfrm>
              <a:off x="3408" y="1189"/>
              <a:ext cx="0" cy="396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64" name="Line 9"/>
            <p:cNvSpPr>
              <a:spLocks noChangeShapeType="1"/>
            </p:cNvSpPr>
            <p:nvPr/>
          </p:nvSpPr>
          <p:spPr bwMode="auto">
            <a:xfrm>
              <a:off x="4848" y="1189"/>
              <a:ext cx="0" cy="396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65" name="Line 10"/>
            <p:cNvSpPr>
              <a:spLocks noChangeShapeType="1"/>
            </p:cNvSpPr>
            <p:nvPr/>
          </p:nvSpPr>
          <p:spPr bwMode="auto">
            <a:xfrm>
              <a:off x="776" y="1388"/>
              <a:ext cx="4064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2535" name="Rectangle 12"/>
          <p:cNvSpPr>
            <a:spLocks noChangeArrowheads="1"/>
          </p:cNvSpPr>
          <p:nvPr/>
        </p:nvSpPr>
        <p:spPr bwMode="auto">
          <a:xfrm>
            <a:off x="5014913" y="2463800"/>
            <a:ext cx="6762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solidFill>
                  <a:schemeClr val="tx2"/>
                </a:solidFill>
                <a:latin typeface="Arial" charset="0"/>
              </a:rPr>
              <a:t> 40</a:t>
            </a:r>
          </a:p>
        </p:txBody>
      </p:sp>
      <p:sp>
        <p:nvSpPr>
          <p:cNvPr id="22536" name="Rectangle 13"/>
          <p:cNvSpPr>
            <a:spLocks noChangeArrowheads="1"/>
          </p:cNvSpPr>
          <p:nvPr/>
        </p:nvSpPr>
        <p:spPr bwMode="auto">
          <a:xfrm>
            <a:off x="1052513" y="1420813"/>
            <a:ext cx="379412" cy="5159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solidFill>
                  <a:schemeClr val="tx2"/>
                </a:solidFill>
                <a:latin typeface="Arial" charset="0"/>
              </a:rPr>
              <a:t>0</a:t>
            </a:r>
          </a:p>
        </p:txBody>
      </p:sp>
      <p:sp>
        <p:nvSpPr>
          <p:cNvPr id="22537" name="Rectangle 14"/>
          <p:cNvSpPr>
            <a:spLocks noChangeArrowheads="1"/>
          </p:cNvSpPr>
          <p:nvPr/>
        </p:nvSpPr>
        <p:spPr bwMode="auto">
          <a:xfrm>
            <a:off x="3262313" y="1420813"/>
            <a:ext cx="379412" cy="5159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solidFill>
                  <a:schemeClr val="tx2"/>
                </a:solidFill>
                <a:latin typeface="Arial" charset="0"/>
              </a:rPr>
              <a:t>1</a:t>
            </a:r>
          </a:p>
        </p:txBody>
      </p:sp>
      <p:sp>
        <p:nvSpPr>
          <p:cNvPr id="22538" name="Rectangle 15"/>
          <p:cNvSpPr>
            <a:spLocks noChangeArrowheads="1"/>
          </p:cNvSpPr>
          <p:nvPr/>
        </p:nvSpPr>
        <p:spPr bwMode="auto">
          <a:xfrm>
            <a:off x="5243513" y="1420813"/>
            <a:ext cx="379412" cy="5159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solidFill>
                  <a:schemeClr val="tx2"/>
                </a:solidFill>
                <a:latin typeface="Arial" charset="0"/>
              </a:rPr>
              <a:t>2</a:t>
            </a:r>
          </a:p>
        </p:txBody>
      </p:sp>
      <p:sp>
        <p:nvSpPr>
          <p:cNvPr id="22539" name="Rectangle 16"/>
          <p:cNvSpPr>
            <a:spLocks noChangeArrowheads="1"/>
          </p:cNvSpPr>
          <p:nvPr/>
        </p:nvSpPr>
        <p:spPr bwMode="auto">
          <a:xfrm>
            <a:off x="7529513" y="1420813"/>
            <a:ext cx="379412" cy="5159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solidFill>
                  <a:schemeClr val="tx2"/>
                </a:solidFill>
                <a:latin typeface="Arial" charset="0"/>
              </a:rPr>
              <a:t>3</a:t>
            </a:r>
          </a:p>
        </p:txBody>
      </p:sp>
      <p:sp>
        <p:nvSpPr>
          <p:cNvPr id="22540" name="Rectangle 17"/>
          <p:cNvSpPr>
            <a:spLocks noChangeArrowheads="1"/>
          </p:cNvSpPr>
          <p:nvPr/>
        </p:nvSpPr>
        <p:spPr bwMode="auto">
          <a:xfrm>
            <a:off x="1587500" y="1697038"/>
            <a:ext cx="1238250" cy="454025"/>
          </a:xfrm>
          <a:prstGeom prst="rect">
            <a:avLst/>
          </a:prstGeom>
          <a:solidFill>
            <a:schemeClr val="accent1"/>
          </a:solidFill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b="1">
                <a:solidFill>
                  <a:schemeClr val="tx2"/>
                </a:solidFill>
                <a:latin typeface="Arial" charset="0"/>
              </a:rPr>
              <a:t>IRR = ?</a:t>
            </a:r>
          </a:p>
        </p:txBody>
      </p:sp>
      <p:sp>
        <p:nvSpPr>
          <p:cNvPr id="22541" name="Rectangle 18"/>
          <p:cNvSpPr>
            <a:spLocks noChangeArrowheads="1"/>
          </p:cNvSpPr>
          <p:nvPr/>
        </p:nvSpPr>
        <p:spPr bwMode="auto">
          <a:xfrm>
            <a:off x="901700" y="582613"/>
            <a:ext cx="5748338" cy="5762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3200" b="1">
                <a:latin typeface="Arial" charset="0"/>
              </a:rPr>
              <a:t>Find IRR if CFs are constant:</a:t>
            </a:r>
          </a:p>
        </p:txBody>
      </p:sp>
      <p:sp>
        <p:nvSpPr>
          <p:cNvPr id="22542" name="Rectangle 19"/>
          <p:cNvSpPr>
            <a:spLocks noChangeArrowheads="1"/>
          </p:cNvSpPr>
          <p:nvPr/>
        </p:nvSpPr>
        <p:spPr bwMode="auto">
          <a:xfrm>
            <a:off x="3544888" y="4498975"/>
            <a:ext cx="990600" cy="381000"/>
          </a:xfrm>
          <a:prstGeom prst="rect">
            <a:avLst/>
          </a:prstGeom>
          <a:solidFill>
            <a:schemeClr val="accent1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43" name="Rectangle 20"/>
          <p:cNvSpPr>
            <a:spLocks noChangeArrowheads="1"/>
          </p:cNvSpPr>
          <p:nvPr/>
        </p:nvSpPr>
        <p:spPr bwMode="auto">
          <a:xfrm>
            <a:off x="747713" y="2463800"/>
            <a:ext cx="8953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latin typeface="Arial" charset="0"/>
              </a:rPr>
              <a:t>-100</a:t>
            </a:r>
          </a:p>
        </p:txBody>
      </p:sp>
      <p:sp>
        <p:nvSpPr>
          <p:cNvPr id="22544" name="Rectangle 21"/>
          <p:cNvSpPr>
            <a:spLocks noChangeArrowheads="1"/>
          </p:cNvSpPr>
          <p:nvPr/>
        </p:nvSpPr>
        <p:spPr bwMode="auto">
          <a:xfrm>
            <a:off x="900113" y="5232400"/>
            <a:ext cx="7148512" cy="1063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3200" b="1">
                <a:latin typeface="Arial" charset="0"/>
              </a:rPr>
              <a:t>Or, with CFLO, enter CFs and press </a:t>
            </a:r>
          </a:p>
          <a:p>
            <a:r>
              <a:rPr lang="en-US" sz="3200" b="1">
                <a:latin typeface="Arial" charset="0"/>
              </a:rPr>
              <a:t>IRR = 9.70%.</a:t>
            </a:r>
          </a:p>
        </p:txBody>
      </p:sp>
      <p:sp>
        <p:nvSpPr>
          <p:cNvPr id="22545" name="AutoShape 22"/>
          <p:cNvSpPr>
            <a:spLocks noChangeArrowheads="1"/>
          </p:cNvSpPr>
          <p:nvPr/>
        </p:nvSpPr>
        <p:spPr bwMode="auto">
          <a:xfrm>
            <a:off x="585788" y="3368675"/>
            <a:ext cx="7899400" cy="1651000"/>
          </a:xfrm>
          <a:prstGeom prst="roundRect">
            <a:avLst>
              <a:gd name="adj" fmla="val 12495"/>
            </a:avLst>
          </a:prstGeom>
          <a:solidFill>
            <a:srgbClr val="FEDCF1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2546" name="Rectangle 23"/>
          <p:cNvSpPr>
            <a:spLocks noChangeArrowheads="1"/>
          </p:cNvSpPr>
          <p:nvPr/>
        </p:nvSpPr>
        <p:spPr bwMode="auto">
          <a:xfrm>
            <a:off x="863600" y="3636963"/>
            <a:ext cx="7556500" cy="12795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r>
              <a:rPr lang="en-US" sz="2600" b="1">
                <a:latin typeface="Arial" charset="0"/>
              </a:rPr>
              <a:t>		3		 -100	     40         0        </a:t>
            </a:r>
          </a:p>
          <a:p>
            <a:r>
              <a:rPr lang="en-US" sz="2600" b="1">
                <a:latin typeface="Arial" charset="0"/>
              </a:rPr>
              <a:t>			</a:t>
            </a:r>
          </a:p>
          <a:p>
            <a:r>
              <a:rPr lang="en-US" sz="2600" b="1">
                <a:latin typeface="Arial" charset="0"/>
              </a:rPr>
              <a:t>			9.70%</a:t>
            </a:r>
          </a:p>
        </p:txBody>
      </p:sp>
      <p:grpSp>
        <p:nvGrpSpPr>
          <p:cNvPr id="3" name="Group 27"/>
          <p:cNvGrpSpPr>
            <a:grpSpLocks/>
          </p:cNvGrpSpPr>
          <p:nvPr/>
        </p:nvGrpSpPr>
        <p:grpSpPr bwMode="auto">
          <a:xfrm>
            <a:off x="3633788" y="4054475"/>
            <a:ext cx="2870200" cy="355600"/>
            <a:chOff x="2289" y="2554"/>
            <a:chExt cx="1808" cy="224"/>
          </a:xfrm>
        </p:grpSpPr>
        <p:sp>
          <p:nvSpPr>
            <p:cNvPr id="22558" name="AutoShape 24"/>
            <p:cNvSpPr>
              <a:spLocks noChangeArrowheads="1"/>
            </p:cNvSpPr>
            <p:nvPr/>
          </p:nvSpPr>
          <p:spPr bwMode="auto">
            <a:xfrm>
              <a:off x="2289" y="2554"/>
              <a:ext cx="512" cy="224"/>
            </a:xfrm>
            <a:prstGeom prst="roundRect">
              <a:avLst>
                <a:gd name="adj" fmla="val 12495"/>
              </a:avLst>
            </a:prstGeom>
            <a:solidFill>
              <a:srgbClr val="8CF4EA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59" name="AutoShape 25"/>
            <p:cNvSpPr>
              <a:spLocks noChangeArrowheads="1"/>
            </p:cNvSpPr>
            <p:nvPr/>
          </p:nvSpPr>
          <p:spPr bwMode="auto">
            <a:xfrm>
              <a:off x="3009" y="2554"/>
              <a:ext cx="416" cy="224"/>
            </a:xfrm>
            <a:prstGeom prst="roundRect">
              <a:avLst>
                <a:gd name="adj" fmla="val 12495"/>
              </a:avLst>
            </a:prstGeom>
            <a:solidFill>
              <a:srgbClr val="8CF4EA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60" name="AutoShape 26"/>
            <p:cNvSpPr>
              <a:spLocks noChangeArrowheads="1"/>
            </p:cNvSpPr>
            <p:nvPr/>
          </p:nvSpPr>
          <p:spPr bwMode="auto">
            <a:xfrm>
              <a:off x="3585" y="2554"/>
              <a:ext cx="512" cy="224"/>
            </a:xfrm>
            <a:prstGeom prst="roundRect">
              <a:avLst>
                <a:gd name="adj" fmla="val 12495"/>
              </a:avLst>
            </a:prstGeom>
            <a:solidFill>
              <a:srgbClr val="8CF4EA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" name="Group 35"/>
          <p:cNvGrpSpPr>
            <a:grpSpLocks/>
          </p:cNvGrpSpPr>
          <p:nvPr/>
        </p:nvGrpSpPr>
        <p:grpSpPr bwMode="auto">
          <a:xfrm>
            <a:off x="2643188" y="4027488"/>
            <a:ext cx="4851400" cy="454025"/>
            <a:chOff x="1665" y="2537"/>
            <a:chExt cx="3056" cy="286"/>
          </a:xfrm>
        </p:grpSpPr>
        <p:sp>
          <p:nvSpPr>
            <p:cNvPr id="22551" name="AutoShape 28"/>
            <p:cNvSpPr>
              <a:spLocks noChangeArrowheads="1"/>
            </p:cNvSpPr>
            <p:nvPr/>
          </p:nvSpPr>
          <p:spPr bwMode="auto">
            <a:xfrm>
              <a:off x="1665" y="2554"/>
              <a:ext cx="416" cy="224"/>
            </a:xfrm>
            <a:prstGeom prst="roundRect">
              <a:avLst>
                <a:gd name="adj" fmla="val 12495"/>
              </a:avLst>
            </a:prstGeom>
            <a:solidFill>
              <a:srgbClr val="8CF4EA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52" name="AutoShape 29"/>
            <p:cNvSpPr>
              <a:spLocks noChangeArrowheads="1"/>
            </p:cNvSpPr>
            <p:nvPr/>
          </p:nvSpPr>
          <p:spPr bwMode="auto">
            <a:xfrm>
              <a:off x="4257" y="2554"/>
              <a:ext cx="464" cy="224"/>
            </a:xfrm>
            <a:prstGeom prst="roundRect">
              <a:avLst>
                <a:gd name="adj" fmla="val 12495"/>
              </a:avLst>
            </a:prstGeom>
            <a:solidFill>
              <a:srgbClr val="8CF4EA"/>
            </a:solidFill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53" name="Rectangle 30"/>
            <p:cNvSpPr>
              <a:spLocks noChangeArrowheads="1"/>
            </p:cNvSpPr>
            <p:nvPr/>
          </p:nvSpPr>
          <p:spPr bwMode="auto">
            <a:xfrm>
              <a:off x="1744" y="2537"/>
              <a:ext cx="253" cy="28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r>
                <a:rPr lang="en-US" b="1">
                  <a:latin typeface="Arial" charset="0"/>
                </a:rPr>
                <a:t>N</a:t>
              </a:r>
            </a:p>
          </p:txBody>
        </p:sp>
        <p:sp>
          <p:nvSpPr>
            <p:cNvPr id="22554" name="Rectangle 31"/>
            <p:cNvSpPr>
              <a:spLocks noChangeArrowheads="1"/>
            </p:cNvSpPr>
            <p:nvPr/>
          </p:nvSpPr>
          <p:spPr bwMode="auto">
            <a:xfrm>
              <a:off x="2320" y="2537"/>
              <a:ext cx="487" cy="28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r>
                <a:rPr lang="en-US" b="1">
                  <a:latin typeface="Arial" charset="0"/>
                </a:rPr>
                <a:t>I/YR</a:t>
              </a:r>
            </a:p>
          </p:txBody>
        </p:sp>
        <p:sp>
          <p:nvSpPr>
            <p:cNvPr id="22555" name="Rectangle 32"/>
            <p:cNvSpPr>
              <a:spLocks noChangeArrowheads="1"/>
            </p:cNvSpPr>
            <p:nvPr/>
          </p:nvSpPr>
          <p:spPr bwMode="auto">
            <a:xfrm>
              <a:off x="3040" y="2537"/>
              <a:ext cx="370" cy="28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r>
                <a:rPr lang="en-US" b="1">
                  <a:latin typeface="Arial" charset="0"/>
                </a:rPr>
                <a:t>PV</a:t>
              </a:r>
            </a:p>
          </p:txBody>
        </p:sp>
        <p:sp>
          <p:nvSpPr>
            <p:cNvPr id="22556" name="Rectangle 33"/>
            <p:cNvSpPr>
              <a:spLocks noChangeArrowheads="1"/>
            </p:cNvSpPr>
            <p:nvPr/>
          </p:nvSpPr>
          <p:spPr bwMode="auto">
            <a:xfrm>
              <a:off x="3568" y="2537"/>
              <a:ext cx="519" cy="28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r>
                <a:rPr lang="en-US" b="1">
                  <a:latin typeface="Arial" charset="0"/>
                </a:rPr>
                <a:t>PMT</a:t>
              </a:r>
            </a:p>
          </p:txBody>
        </p:sp>
        <p:sp>
          <p:nvSpPr>
            <p:cNvPr id="22557" name="Rectangle 34"/>
            <p:cNvSpPr>
              <a:spLocks noChangeArrowheads="1"/>
            </p:cNvSpPr>
            <p:nvPr/>
          </p:nvSpPr>
          <p:spPr bwMode="auto">
            <a:xfrm>
              <a:off x="4336" y="2537"/>
              <a:ext cx="359" cy="28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90488" tIns="44450" rIns="90488" bIns="44450">
              <a:spAutoFit/>
            </a:bodyPr>
            <a:lstStyle/>
            <a:p>
              <a:r>
                <a:rPr lang="en-US" b="1">
                  <a:latin typeface="Arial" charset="0"/>
                </a:rPr>
                <a:t>FV</a:t>
              </a:r>
            </a:p>
          </p:txBody>
        </p:sp>
      </p:grpSp>
      <p:sp>
        <p:nvSpPr>
          <p:cNvPr id="22549" name="AutoShape 36"/>
          <p:cNvSpPr>
            <a:spLocks noChangeArrowheads="1"/>
          </p:cNvSpPr>
          <p:nvPr/>
        </p:nvSpPr>
        <p:spPr bwMode="auto">
          <a:xfrm>
            <a:off x="900113" y="3505200"/>
            <a:ext cx="1371600" cy="566738"/>
          </a:xfrm>
          <a:prstGeom prst="roundRect">
            <a:avLst>
              <a:gd name="adj" fmla="val 12495"/>
            </a:avLst>
          </a:prstGeom>
          <a:solidFill>
            <a:schemeClr val="folHlink"/>
          </a:solidFill>
          <a:ln w="12700">
            <a:noFill/>
            <a:round/>
            <a:headEnd/>
            <a:tailEnd/>
          </a:ln>
        </p:spPr>
        <p:txBody>
          <a:bodyPr wrap="none" lIns="90488" tIns="44450" rIns="90488" bIns="44450" anchor="ctr"/>
          <a:lstStyle/>
          <a:p>
            <a:pPr algn="ctr"/>
            <a:r>
              <a:rPr lang="en-US" sz="2600" b="1">
                <a:latin typeface="Arial" charset="0"/>
              </a:rPr>
              <a:t>INPUTS</a:t>
            </a:r>
          </a:p>
        </p:txBody>
      </p:sp>
      <p:sp>
        <p:nvSpPr>
          <p:cNvPr id="22550" name="AutoShape 37"/>
          <p:cNvSpPr>
            <a:spLocks noChangeArrowheads="1"/>
          </p:cNvSpPr>
          <p:nvPr/>
        </p:nvSpPr>
        <p:spPr bwMode="auto">
          <a:xfrm>
            <a:off x="890588" y="4379913"/>
            <a:ext cx="1371600" cy="566737"/>
          </a:xfrm>
          <a:prstGeom prst="roundRect">
            <a:avLst>
              <a:gd name="adj" fmla="val 12495"/>
            </a:avLst>
          </a:prstGeom>
          <a:solidFill>
            <a:schemeClr val="folHlink"/>
          </a:solidFill>
          <a:ln w="12700">
            <a:noFill/>
            <a:round/>
            <a:headEnd/>
            <a:tailEnd/>
          </a:ln>
        </p:spPr>
        <p:txBody>
          <a:bodyPr wrap="none" lIns="90488" tIns="44450" rIns="90488" bIns="44450" anchor="ctr"/>
          <a:lstStyle/>
          <a:p>
            <a:pPr algn="ctr"/>
            <a:r>
              <a:rPr lang="en-US" sz="2600" b="1">
                <a:latin typeface="Arial" charset="0"/>
              </a:rPr>
              <a:t>OUTPUT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533400"/>
            <a:ext cx="7772400" cy="1676400"/>
          </a:xfrm>
          <a:ln w="47625"/>
        </p:spPr>
        <p:txBody>
          <a:bodyPr/>
          <a:lstStyle/>
          <a:p>
            <a:r>
              <a:rPr lang="en-US" sz="4000" smtClean="0">
                <a:solidFill>
                  <a:schemeClr val="hlink"/>
                </a:solidFill>
              </a:rPr>
              <a:t>Capital </a:t>
            </a:r>
            <a:r>
              <a:rPr lang="en-US" sz="4000" dirty="0" smtClean="0">
                <a:solidFill>
                  <a:schemeClr val="hlink"/>
                </a:solidFill>
              </a:rPr>
              <a:t>Budgeting: Decision Criteria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2286000"/>
            <a:ext cx="7772400" cy="4114800"/>
          </a:xfrm>
        </p:spPr>
        <p:txBody>
          <a:bodyPr/>
          <a:lstStyle/>
          <a:p>
            <a:pPr>
              <a:lnSpc>
                <a:spcPct val="80000"/>
              </a:lnSpc>
              <a:spcBef>
                <a:spcPct val="25000"/>
              </a:spcBef>
            </a:pPr>
            <a:r>
              <a:rPr lang="en-US" smtClean="0"/>
              <a:t>Overview and “vocabulary”</a:t>
            </a:r>
          </a:p>
          <a:p>
            <a:pPr>
              <a:lnSpc>
                <a:spcPct val="80000"/>
              </a:lnSpc>
              <a:spcBef>
                <a:spcPct val="25000"/>
              </a:spcBef>
            </a:pPr>
            <a:r>
              <a:rPr lang="en-US" smtClean="0"/>
              <a:t>Methods</a:t>
            </a:r>
          </a:p>
          <a:p>
            <a:pPr lvl="1">
              <a:lnSpc>
                <a:spcPct val="80000"/>
              </a:lnSpc>
              <a:spcBef>
                <a:spcPct val="25000"/>
              </a:spcBef>
            </a:pPr>
            <a:r>
              <a:rPr lang="en-US" smtClean="0"/>
              <a:t>Payback, discounted payback</a:t>
            </a:r>
          </a:p>
          <a:p>
            <a:pPr lvl="1">
              <a:lnSpc>
                <a:spcPct val="80000"/>
              </a:lnSpc>
              <a:spcBef>
                <a:spcPct val="25000"/>
              </a:spcBef>
            </a:pPr>
            <a:r>
              <a:rPr lang="en-US" smtClean="0"/>
              <a:t>NPV</a:t>
            </a:r>
          </a:p>
          <a:p>
            <a:pPr lvl="1">
              <a:lnSpc>
                <a:spcPct val="80000"/>
              </a:lnSpc>
              <a:spcBef>
                <a:spcPct val="25000"/>
              </a:spcBef>
            </a:pPr>
            <a:r>
              <a:rPr lang="en-US" smtClean="0"/>
              <a:t>IRR, MIRR</a:t>
            </a:r>
          </a:p>
          <a:p>
            <a:pPr lvl="1">
              <a:lnSpc>
                <a:spcPct val="80000"/>
              </a:lnSpc>
              <a:spcBef>
                <a:spcPct val="25000"/>
              </a:spcBef>
            </a:pPr>
            <a:r>
              <a:rPr lang="en-US" smtClean="0"/>
              <a:t>Profitability Index</a:t>
            </a:r>
          </a:p>
          <a:p>
            <a:pPr>
              <a:lnSpc>
                <a:spcPct val="80000"/>
              </a:lnSpc>
              <a:spcBef>
                <a:spcPct val="25000"/>
              </a:spcBef>
            </a:pPr>
            <a:r>
              <a:rPr lang="en-US" smtClean="0"/>
              <a:t>Unequal lives</a:t>
            </a:r>
          </a:p>
          <a:p>
            <a:pPr>
              <a:lnSpc>
                <a:spcPct val="80000"/>
              </a:lnSpc>
              <a:spcBef>
                <a:spcPct val="25000"/>
              </a:spcBef>
            </a:pPr>
            <a:r>
              <a:rPr lang="en-US" smtClean="0"/>
              <a:t>Economic life</a:t>
            </a:r>
          </a:p>
        </p:txBody>
      </p: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609600" y="684213"/>
            <a:ext cx="7924800" cy="762000"/>
          </a:xfrm>
          <a:prstGeom prst="rect">
            <a:avLst/>
          </a:prstGeom>
          <a:solidFill>
            <a:schemeClr val="accent1"/>
          </a:solidFill>
          <a:ln w="508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title"/>
          </p:nvPr>
        </p:nvSpPr>
        <p:spPr>
          <a:xfrm>
            <a:off x="685800" y="744538"/>
            <a:ext cx="7772400" cy="692150"/>
          </a:xfrm>
          <a:noFill/>
          <a:ln>
            <a:noFill/>
          </a:ln>
        </p:spPr>
        <p:txBody>
          <a:bodyPr>
            <a:normAutofit fontScale="90000"/>
          </a:bodyPr>
          <a:lstStyle/>
          <a:p>
            <a:r>
              <a:rPr lang="en-US" smtClean="0"/>
              <a:t>Rationale for the IRR Method</a:t>
            </a:r>
          </a:p>
        </p:txBody>
      </p:sp>
      <p:sp>
        <p:nvSpPr>
          <p:cNvPr id="23558" name="Oval 6"/>
          <p:cNvSpPr>
            <a:spLocks noChangeArrowheads="1"/>
          </p:cNvSpPr>
          <p:nvPr/>
        </p:nvSpPr>
        <p:spPr bwMode="auto">
          <a:xfrm>
            <a:off x="2209800" y="2438400"/>
            <a:ext cx="457200" cy="377825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1082675" y="2362200"/>
            <a:ext cx="7223125" cy="35004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>
              <a:tabLst>
                <a:tab pos="2057400" algn="l"/>
              </a:tabLst>
            </a:pPr>
            <a:r>
              <a:rPr lang="en-US" sz="3200" b="1">
                <a:latin typeface="Arial" charset="0"/>
              </a:rPr>
              <a:t>If IRR &gt; WACC, then the project’s rate of return is greater than its cost-- some return is left over to boost stockholders’ returns.</a:t>
            </a:r>
          </a:p>
          <a:p>
            <a:pPr>
              <a:tabLst>
                <a:tab pos="2057400" algn="l"/>
              </a:tabLst>
            </a:pPr>
            <a:endParaRPr lang="en-US" sz="3200" b="1">
              <a:latin typeface="Arial" charset="0"/>
            </a:endParaRPr>
          </a:p>
          <a:p>
            <a:pPr>
              <a:tabLst>
                <a:tab pos="2057400" algn="l"/>
              </a:tabLst>
            </a:pPr>
            <a:r>
              <a:rPr lang="en-US" sz="3200" b="1" u="sng">
                <a:latin typeface="Arial" charset="0"/>
              </a:rPr>
              <a:t>Example</a:t>
            </a:r>
            <a:r>
              <a:rPr lang="en-US" sz="3200" b="1">
                <a:latin typeface="Arial" charset="0"/>
              </a:rPr>
              <a:t>:	WACC = 10%, IRR = 15%.</a:t>
            </a:r>
          </a:p>
          <a:p>
            <a:pPr>
              <a:tabLst>
                <a:tab pos="2057400" algn="l"/>
              </a:tabLst>
            </a:pPr>
            <a:r>
              <a:rPr lang="en-US" sz="3200" b="1">
                <a:latin typeface="Arial" charset="0"/>
              </a:rPr>
              <a:t>	Profitable.</a:t>
            </a:r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609600" y="684213"/>
            <a:ext cx="7924800" cy="762000"/>
          </a:xfrm>
          <a:prstGeom prst="rect">
            <a:avLst/>
          </a:prstGeom>
          <a:solidFill>
            <a:schemeClr val="accent1"/>
          </a:solidFill>
          <a:ln w="508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title"/>
          </p:nvPr>
        </p:nvSpPr>
        <p:spPr>
          <a:xfrm>
            <a:off x="703263" y="766763"/>
            <a:ext cx="7772400" cy="654050"/>
          </a:xfrm>
          <a:noFill/>
          <a:ln>
            <a:noFill/>
          </a:ln>
        </p:spPr>
        <p:txBody>
          <a:bodyPr>
            <a:normAutofit fontScale="90000"/>
          </a:bodyPr>
          <a:lstStyle/>
          <a:p>
            <a:r>
              <a:rPr lang="en-US" smtClean="0"/>
              <a:t>Decisions on  Projects S and L per IRR</a:t>
            </a:r>
          </a:p>
        </p:txBody>
      </p:sp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4000500" y="3798888"/>
            <a:ext cx="3792538" cy="468312"/>
          </a:xfrm>
          <a:prstGeom prst="rect">
            <a:avLst/>
          </a:prstGeom>
          <a:solidFill>
            <a:schemeClr val="folHlink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3" name="Rectangle 7"/>
          <p:cNvSpPr>
            <a:spLocks noChangeArrowheads="1"/>
          </p:cNvSpPr>
          <p:nvPr/>
        </p:nvSpPr>
        <p:spPr bwMode="auto">
          <a:xfrm>
            <a:off x="3971925" y="2590800"/>
            <a:ext cx="2587625" cy="533400"/>
          </a:xfrm>
          <a:prstGeom prst="rect">
            <a:avLst/>
          </a:prstGeom>
          <a:solidFill>
            <a:schemeClr val="accent1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4584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935038" y="2605088"/>
            <a:ext cx="7326312" cy="2919412"/>
          </a:xfrm>
          <a:noFill/>
        </p:spPr>
        <p:txBody>
          <a:bodyPr/>
          <a:lstStyle/>
          <a:p>
            <a:r>
              <a:rPr lang="en-US" smtClean="0"/>
              <a:t>If S and L are independent, accept both.  IRRs &gt; r = 10%.</a:t>
            </a:r>
          </a:p>
          <a:p>
            <a:r>
              <a:rPr lang="en-US" smtClean="0"/>
              <a:t>If S and L are mutually exclusive, accept S because IRR</a:t>
            </a:r>
            <a:r>
              <a:rPr lang="en-US" baseline="-25000" smtClean="0"/>
              <a:t>S</a:t>
            </a:r>
            <a:r>
              <a:rPr lang="en-US" smtClean="0"/>
              <a:t> &gt; IRR</a:t>
            </a:r>
            <a:r>
              <a:rPr lang="en-US" baseline="-25000" smtClean="0"/>
              <a:t>L</a:t>
            </a:r>
            <a:r>
              <a:rPr lang="en-US" smtClean="0"/>
              <a:t> .</a:t>
            </a:r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609600" y="684213"/>
            <a:ext cx="7924800" cy="762000"/>
          </a:xfrm>
          <a:prstGeom prst="rect">
            <a:avLst/>
          </a:prstGeom>
          <a:solidFill>
            <a:schemeClr val="accent1"/>
          </a:solidFill>
          <a:ln w="508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title"/>
          </p:nvPr>
        </p:nvSpPr>
        <p:spPr>
          <a:xfrm>
            <a:off x="685800" y="727075"/>
            <a:ext cx="7772400" cy="676275"/>
          </a:xfrm>
          <a:noFill/>
          <a:ln>
            <a:noFill/>
          </a:ln>
        </p:spPr>
        <p:txBody>
          <a:bodyPr>
            <a:normAutofit fontScale="90000"/>
          </a:bodyPr>
          <a:lstStyle/>
          <a:p>
            <a:r>
              <a:rPr lang="en-US" smtClean="0"/>
              <a:t>Construct NPV Profiles</a:t>
            </a:r>
          </a:p>
        </p:txBody>
      </p:sp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547688" y="1730375"/>
            <a:ext cx="7424737" cy="1063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3200" b="1">
                <a:latin typeface="Arial" charset="0"/>
              </a:rPr>
              <a:t>Enter CFs in CFLO and find NPV</a:t>
            </a:r>
            <a:r>
              <a:rPr lang="en-US" sz="3200" b="1" baseline="-25000">
                <a:latin typeface="Arial" charset="0"/>
              </a:rPr>
              <a:t>L</a:t>
            </a:r>
            <a:r>
              <a:rPr lang="en-US" sz="3200" b="1">
                <a:latin typeface="Arial" charset="0"/>
              </a:rPr>
              <a:t> and</a:t>
            </a:r>
          </a:p>
          <a:p>
            <a:r>
              <a:rPr lang="en-US" sz="3200" b="1">
                <a:latin typeface="Arial" charset="0"/>
              </a:rPr>
              <a:t>NPV</a:t>
            </a:r>
            <a:r>
              <a:rPr lang="en-US" sz="3200" b="1" baseline="-25000">
                <a:latin typeface="Arial" charset="0"/>
              </a:rPr>
              <a:t>S</a:t>
            </a:r>
            <a:r>
              <a:rPr lang="en-US" sz="3200" b="1">
                <a:latin typeface="Arial" charset="0"/>
              </a:rPr>
              <a:t> at different discount rates: </a:t>
            </a:r>
          </a:p>
        </p:txBody>
      </p:sp>
      <p:sp>
        <p:nvSpPr>
          <p:cNvPr id="25607" name="Rectangle 7"/>
          <p:cNvSpPr>
            <a:spLocks noChangeArrowheads="1"/>
          </p:cNvSpPr>
          <p:nvPr/>
        </p:nvSpPr>
        <p:spPr bwMode="auto">
          <a:xfrm>
            <a:off x="1744663" y="3057525"/>
            <a:ext cx="622300" cy="36131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r">
              <a:spcBef>
                <a:spcPct val="20000"/>
              </a:spcBef>
            </a:pPr>
            <a:r>
              <a:rPr lang="en-US" sz="2800" b="1" u="sng">
                <a:latin typeface="Arial" charset="0"/>
              </a:rPr>
              <a:t>r</a:t>
            </a:r>
            <a:r>
              <a:rPr lang="en-US" sz="2800" b="1">
                <a:latin typeface="Arial" charset="0"/>
              </a:rPr>
              <a:t>   </a:t>
            </a:r>
          </a:p>
          <a:p>
            <a:pPr algn="r">
              <a:spcBef>
                <a:spcPct val="20000"/>
              </a:spcBef>
            </a:pPr>
            <a:r>
              <a:rPr lang="en-US" sz="2800" b="1">
                <a:latin typeface="Arial" charset="0"/>
              </a:rPr>
              <a:t>0</a:t>
            </a:r>
          </a:p>
          <a:p>
            <a:pPr algn="r">
              <a:spcBef>
                <a:spcPct val="20000"/>
              </a:spcBef>
            </a:pPr>
            <a:r>
              <a:rPr lang="en-US" sz="2800" b="1">
                <a:latin typeface="Arial" charset="0"/>
              </a:rPr>
              <a:t>5</a:t>
            </a:r>
          </a:p>
          <a:p>
            <a:pPr algn="r">
              <a:spcBef>
                <a:spcPct val="20000"/>
              </a:spcBef>
            </a:pPr>
            <a:r>
              <a:rPr lang="en-US" sz="2800" b="1">
                <a:latin typeface="Arial" charset="0"/>
              </a:rPr>
              <a:t>10</a:t>
            </a:r>
          </a:p>
          <a:p>
            <a:pPr algn="r">
              <a:spcBef>
                <a:spcPct val="20000"/>
              </a:spcBef>
            </a:pPr>
            <a:r>
              <a:rPr lang="en-US" sz="2800" b="1">
                <a:latin typeface="Arial" charset="0"/>
              </a:rPr>
              <a:t>15</a:t>
            </a:r>
          </a:p>
          <a:p>
            <a:pPr algn="r">
              <a:spcBef>
                <a:spcPct val="20000"/>
              </a:spcBef>
            </a:pPr>
            <a:r>
              <a:rPr lang="en-US" sz="2800" b="1">
                <a:latin typeface="Arial" charset="0"/>
              </a:rPr>
              <a:t>20</a:t>
            </a:r>
          </a:p>
          <a:p>
            <a:pPr algn="r" latinLnBrk="1">
              <a:lnSpc>
                <a:spcPct val="125000"/>
              </a:lnSpc>
            </a:pPr>
            <a:endParaRPr lang="en-US" sz="2800" b="1">
              <a:latin typeface="Arial" charset="0"/>
            </a:endParaRPr>
          </a:p>
        </p:txBody>
      </p:sp>
      <p:sp>
        <p:nvSpPr>
          <p:cNvPr id="25608" name="Rectangle 8"/>
          <p:cNvSpPr>
            <a:spLocks noChangeArrowheads="1"/>
          </p:cNvSpPr>
          <p:nvPr/>
        </p:nvSpPr>
        <p:spPr bwMode="auto">
          <a:xfrm>
            <a:off x="3776663" y="3025775"/>
            <a:ext cx="1206500" cy="3130550"/>
          </a:xfrm>
          <a:prstGeom prst="rect">
            <a:avLst/>
          </a:prstGeom>
          <a:solidFill>
            <a:srgbClr val="FED2EC"/>
          </a:solidFill>
          <a:ln w="50800">
            <a:solidFill>
              <a:schemeClr val="accent2"/>
            </a:solidFill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r">
              <a:spcBef>
                <a:spcPct val="20000"/>
              </a:spcBef>
            </a:pPr>
            <a:r>
              <a:rPr lang="en-US" sz="2800" b="1" u="sng">
                <a:latin typeface="Arial" charset="0"/>
              </a:rPr>
              <a:t>NPV</a:t>
            </a:r>
            <a:r>
              <a:rPr lang="en-US" sz="2800" b="1" baseline="-25000">
                <a:latin typeface="Arial" charset="0"/>
              </a:rPr>
              <a:t>L</a:t>
            </a:r>
          </a:p>
          <a:p>
            <a:pPr algn="r">
              <a:spcBef>
                <a:spcPct val="20000"/>
              </a:spcBef>
            </a:pPr>
            <a:r>
              <a:rPr lang="en-US" sz="2800" b="1">
                <a:latin typeface="Arial" charset="0"/>
              </a:rPr>
              <a:t>50     </a:t>
            </a:r>
          </a:p>
          <a:p>
            <a:pPr algn="r">
              <a:spcBef>
                <a:spcPct val="20000"/>
              </a:spcBef>
            </a:pPr>
            <a:r>
              <a:rPr lang="en-US" sz="2800" b="1">
                <a:latin typeface="Arial" charset="0"/>
              </a:rPr>
              <a:t>33</a:t>
            </a:r>
          </a:p>
          <a:p>
            <a:pPr algn="r">
              <a:spcBef>
                <a:spcPct val="20000"/>
              </a:spcBef>
            </a:pPr>
            <a:r>
              <a:rPr lang="en-US" sz="2800" b="1">
                <a:latin typeface="Arial" charset="0"/>
              </a:rPr>
              <a:t>19</a:t>
            </a:r>
          </a:p>
          <a:p>
            <a:pPr algn="r">
              <a:spcBef>
                <a:spcPct val="20000"/>
              </a:spcBef>
            </a:pPr>
            <a:r>
              <a:rPr lang="en-US" sz="2800" b="1">
                <a:latin typeface="Arial" charset="0"/>
              </a:rPr>
              <a:t>7</a:t>
            </a:r>
          </a:p>
          <a:p>
            <a:pPr algn="r">
              <a:spcBef>
                <a:spcPct val="20000"/>
              </a:spcBef>
            </a:pPr>
            <a:r>
              <a:rPr lang="en-US" sz="2800" b="1">
                <a:latin typeface="Arial" charset="0"/>
              </a:rPr>
              <a:t>      </a:t>
            </a:r>
          </a:p>
        </p:txBody>
      </p:sp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6138863" y="3025775"/>
            <a:ext cx="1206500" cy="3130550"/>
          </a:xfrm>
          <a:prstGeom prst="rect">
            <a:avLst/>
          </a:prstGeom>
          <a:solidFill>
            <a:srgbClr val="BEF68E"/>
          </a:solidFill>
          <a:ln w="50800">
            <a:solidFill>
              <a:srgbClr val="00AE00"/>
            </a:solidFill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r">
              <a:spcBef>
                <a:spcPct val="20000"/>
              </a:spcBef>
            </a:pPr>
            <a:r>
              <a:rPr lang="en-US" sz="2800" b="1" u="sng">
                <a:latin typeface="Arial" charset="0"/>
              </a:rPr>
              <a:t>NPV</a:t>
            </a:r>
            <a:r>
              <a:rPr lang="en-US" sz="2800" b="1" baseline="-25000">
                <a:latin typeface="Arial" charset="0"/>
              </a:rPr>
              <a:t>S</a:t>
            </a:r>
          </a:p>
          <a:p>
            <a:pPr algn="r">
              <a:spcBef>
                <a:spcPct val="20000"/>
              </a:spcBef>
            </a:pPr>
            <a:r>
              <a:rPr lang="en-US" sz="2800" b="1">
                <a:latin typeface="Arial" charset="0"/>
              </a:rPr>
              <a:t>40</a:t>
            </a:r>
          </a:p>
          <a:p>
            <a:pPr algn="r">
              <a:spcBef>
                <a:spcPct val="20000"/>
              </a:spcBef>
            </a:pPr>
            <a:r>
              <a:rPr lang="en-US" sz="2800" b="1">
                <a:latin typeface="Arial" charset="0"/>
              </a:rPr>
              <a:t>29</a:t>
            </a:r>
          </a:p>
          <a:p>
            <a:pPr algn="r">
              <a:spcBef>
                <a:spcPct val="20000"/>
              </a:spcBef>
            </a:pPr>
            <a:r>
              <a:rPr lang="en-US" sz="2800" b="1">
                <a:latin typeface="Arial" charset="0"/>
              </a:rPr>
              <a:t>20</a:t>
            </a:r>
          </a:p>
          <a:p>
            <a:pPr algn="r">
              <a:spcBef>
                <a:spcPct val="20000"/>
              </a:spcBef>
            </a:pPr>
            <a:r>
              <a:rPr lang="en-US" sz="2800" b="1">
                <a:latin typeface="Arial" charset="0"/>
              </a:rPr>
              <a:t>12</a:t>
            </a:r>
          </a:p>
          <a:p>
            <a:pPr algn="r">
              <a:spcBef>
                <a:spcPct val="20000"/>
              </a:spcBef>
            </a:pPr>
            <a:r>
              <a:rPr lang="en-US" sz="2800" b="1">
                <a:latin typeface="Arial" charset="0"/>
              </a:rPr>
              <a:t>5 </a:t>
            </a:r>
          </a:p>
        </p:txBody>
      </p:sp>
      <p:sp>
        <p:nvSpPr>
          <p:cNvPr id="25610" name="Rectangle 10"/>
          <p:cNvSpPr>
            <a:spLocks noChangeArrowheads="1"/>
          </p:cNvSpPr>
          <p:nvPr/>
        </p:nvSpPr>
        <p:spPr bwMode="auto">
          <a:xfrm>
            <a:off x="4454525" y="5621338"/>
            <a:ext cx="617538" cy="5159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latin typeface="Arial" charset="0"/>
              </a:rPr>
              <a:t>(4)</a:t>
            </a:r>
          </a:p>
        </p:txBody>
      </p:sp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1026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3074" name="Object 1024">
            <a:hlinkClick r:id="" action="ppaction://ole?verb=0"/>
          </p:cNvPr>
          <p:cNvGraphicFramePr>
            <a:graphicFrameLocks/>
          </p:cNvGraphicFramePr>
          <p:nvPr/>
        </p:nvGraphicFramePr>
        <p:xfrm>
          <a:off x="457200" y="895350"/>
          <a:ext cx="6319838" cy="5105400"/>
        </p:xfrm>
        <a:graphic>
          <a:graphicData uri="http://schemas.openxmlformats.org/presentationml/2006/ole">
            <p:oleObj spid="_x0000_s3074" name="Chart" r:id="rId3" imgW="5890354" imgH="5135988" progId="MSGraph.Chart.8">
              <p:embed followColorScheme="full"/>
            </p:oleObj>
          </a:graphicData>
        </a:graphic>
      </p:graphicFrame>
      <p:sp>
        <p:nvSpPr>
          <p:cNvPr id="3076" name="Rectangle 1029"/>
          <p:cNvSpPr>
            <a:spLocks noChangeArrowheads="1"/>
          </p:cNvSpPr>
          <p:nvPr/>
        </p:nvSpPr>
        <p:spPr bwMode="auto">
          <a:xfrm>
            <a:off x="595313" y="511175"/>
            <a:ext cx="1446212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latin typeface="Arial" charset="0"/>
              </a:rPr>
              <a:t>NPV ($)</a:t>
            </a:r>
          </a:p>
        </p:txBody>
      </p:sp>
      <p:sp>
        <p:nvSpPr>
          <p:cNvPr id="3077" name="Rectangle 1030"/>
          <p:cNvSpPr>
            <a:spLocks noChangeArrowheads="1"/>
          </p:cNvSpPr>
          <p:nvPr/>
        </p:nvSpPr>
        <p:spPr bwMode="auto">
          <a:xfrm>
            <a:off x="5334000" y="4724400"/>
            <a:ext cx="32289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latin typeface="Arial" charset="0"/>
              </a:rPr>
              <a:t>Discount Rate (%)</a:t>
            </a:r>
          </a:p>
        </p:txBody>
      </p:sp>
      <p:sp>
        <p:nvSpPr>
          <p:cNvPr id="3078" name="Rectangle 1031"/>
          <p:cNvSpPr>
            <a:spLocks noChangeArrowheads="1"/>
          </p:cNvSpPr>
          <p:nvPr/>
        </p:nvSpPr>
        <p:spPr bwMode="auto">
          <a:xfrm>
            <a:off x="3389313" y="5626100"/>
            <a:ext cx="2092325" cy="504825"/>
          </a:xfrm>
          <a:prstGeom prst="rect">
            <a:avLst/>
          </a:prstGeom>
          <a:solidFill>
            <a:srgbClr val="FED2EC"/>
          </a:solidFill>
          <a:ln w="50800">
            <a:solidFill>
              <a:schemeClr val="accent2"/>
            </a:solidFill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b="1">
                <a:latin typeface="Arial" charset="0"/>
              </a:rPr>
              <a:t>IRR</a:t>
            </a:r>
            <a:r>
              <a:rPr lang="en-US" b="1" baseline="-25000">
                <a:latin typeface="Arial" charset="0"/>
              </a:rPr>
              <a:t>L</a:t>
            </a:r>
            <a:r>
              <a:rPr lang="en-US" b="1">
                <a:latin typeface="Arial" charset="0"/>
              </a:rPr>
              <a:t> = 18.1%</a:t>
            </a:r>
          </a:p>
        </p:txBody>
      </p:sp>
      <p:sp>
        <p:nvSpPr>
          <p:cNvPr id="3079" name="Rectangle 1032"/>
          <p:cNvSpPr>
            <a:spLocks noChangeArrowheads="1"/>
          </p:cNvSpPr>
          <p:nvPr/>
        </p:nvSpPr>
        <p:spPr bwMode="auto">
          <a:xfrm>
            <a:off x="4760913" y="3960813"/>
            <a:ext cx="2103437" cy="504825"/>
          </a:xfrm>
          <a:prstGeom prst="rect">
            <a:avLst/>
          </a:prstGeom>
          <a:solidFill>
            <a:srgbClr val="BEF68E"/>
          </a:solidFill>
          <a:ln w="50800">
            <a:solidFill>
              <a:srgbClr val="00AE00"/>
            </a:solidFill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b="1">
                <a:latin typeface="Arial" charset="0"/>
              </a:rPr>
              <a:t>IRR</a:t>
            </a:r>
            <a:r>
              <a:rPr lang="en-US" b="1" baseline="-25000">
                <a:latin typeface="Arial" charset="0"/>
              </a:rPr>
              <a:t>S</a:t>
            </a:r>
            <a:r>
              <a:rPr lang="en-US" b="1">
                <a:latin typeface="Arial" charset="0"/>
              </a:rPr>
              <a:t> = 23.6%</a:t>
            </a:r>
          </a:p>
        </p:txBody>
      </p:sp>
      <p:sp>
        <p:nvSpPr>
          <p:cNvPr id="3080" name="AutoShape 1033"/>
          <p:cNvSpPr>
            <a:spLocks noChangeArrowheads="1"/>
          </p:cNvSpPr>
          <p:nvPr/>
        </p:nvSpPr>
        <p:spPr bwMode="auto">
          <a:xfrm>
            <a:off x="2438400" y="2112963"/>
            <a:ext cx="2133600" cy="742950"/>
          </a:xfrm>
          <a:prstGeom prst="roundRect">
            <a:avLst>
              <a:gd name="adj" fmla="val 12495"/>
            </a:avLst>
          </a:prstGeom>
          <a:solidFill>
            <a:srgbClr val="FFE7F5"/>
          </a:solidFill>
          <a:ln w="12700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Rectangle 1034"/>
          <p:cNvSpPr>
            <a:spLocks noChangeArrowheads="1"/>
          </p:cNvSpPr>
          <p:nvPr/>
        </p:nvSpPr>
        <p:spPr bwMode="auto">
          <a:xfrm>
            <a:off x="2424113" y="2079625"/>
            <a:ext cx="2151062" cy="8191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b="1">
                <a:latin typeface="Arial" charset="0"/>
              </a:rPr>
              <a:t>Crossover </a:t>
            </a:r>
          </a:p>
          <a:p>
            <a:r>
              <a:rPr lang="en-US" b="1">
                <a:latin typeface="Arial" charset="0"/>
              </a:rPr>
              <a:t>Point  =  8.7%</a:t>
            </a:r>
          </a:p>
        </p:txBody>
      </p:sp>
      <p:sp>
        <p:nvSpPr>
          <p:cNvPr id="3082" name="Line 1035"/>
          <p:cNvSpPr>
            <a:spLocks noChangeShapeType="1"/>
          </p:cNvSpPr>
          <p:nvPr/>
        </p:nvSpPr>
        <p:spPr bwMode="auto">
          <a:xfrm>
            <a:off x="2590800" y="3325813"/>
            <a:ext cx="0" cy="1574800"/>
          </a:xfrm>
          <a:prstGeom prst="line">
            <a:avLst/>
          </a:prstGeom>
          <a:noFill/>
          <a:ln w="25400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Line 1036"/>
          <p:cNvSpPr>
            <a:spLocks noChangeShapeType="1"/>
          </p:cNvSpPr>
          <p:nvPr/>
        </p:nvSpPr>
        <p:spPr bwMode="auto">
          <a:xfrm flipH="1">
            <a:off x="2654300" y="2868613"/>
            <a:ext cx="482600" cy="3556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4" name="Line 1037"/>
          <p:cNvSpPr>
            <a:spLocks noChangeShapeType="1"/>
          </p:cNvSpPr>
          <p:nvPr/>
        </p:nvSpPr>
        <p:spPr bwMode="auto">
          <a:xfrm flipH="1">
            <a:off x="5148263" y="4527550"/>
            <a:ext cx="227012" cy="2921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5" name="Line 1038"/>
          <p:cNvSpPr>
            <a:spLocks noChangeShapeType="1"/>
          </p:cNvSpPr>
          <p:nvPr/>
        </p:nvSpPr>
        <p:spPr bwMode="auto">
          <a:xfrm flipV="1">
            <a:off x="3840163" y="4976813"/>
            <a:ext cx="109537" cy="6477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Rectangle 1039"/>
          <p:cNvSpPr>
            <a:spLocks noChangeArrowheads="1"/>
          </p:cNvSpPr>
          <p:nvPr/>
        </p:nvSpPr>
        <p:spPr bwMode="auto">
          <a:xfrm>
            <a:off x="5243513" y="685800"/>
            <a:ext cx="622300" cy="2832100"/>
          </a:xfrm>
          <a:prstGeom prst="rect">
            <a:avLst/>
          </a:prstGeom>
          <a:solidFill>
            <a:schemeClr val="accent1"/>
          </a:solidFill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r">
              <a:lnSpc>
                <a:spcPct val="125000"/>
              </a:lnSpc>
            </a:pPr>
            <a:r>
              <a:rPr lang="en-US" b="1" u="sng">
                <a:latin typeface="Arial" charset="0"/>
              </a:rPr>
              <a:t>r</a:t>
            </a:r>
            <a:r>
              <a:rPr lang="en-US" b="1">
                <a:latin typeface="Arial" charset="0"/>
              </a:rPr>
              <a:t>   </a:t>
            </a:r>
          </a:p>
          <a:p>
            <a:pPr algn="r">
              <a:lnSpc>
                <a:spcPct val="125000"/>
              </a:lnSpc>
            </a:pPr>
            <a:r>
              <a:rPr lang="en-US" b="1">
                <a:latin typeface="Arial" charset="0"/>
              </a:rPr>
              <a:t>0</a:t>
            </a:r>
          </a:p>
          <a:p>
            <a:pPr algn="r">
              <a:lnSpc>
                <a:spcPct val="125000"/>
              </a:lnSpc>
            </a:pPr>
            <a:r>
              <a:rPr lang="en-US" b="1">
                <a:latin typeface="Arial" charset="0"/>
              </a:rPr>
              <a:t>5</a:t>
            </a:r>
          </a:p>
          <a:p>
            <a:pPr algn="r">
              <a:lnSpc>
                <a:spcPct val="125000"/>
              </a:lnSpc>
            </a:pPr>
            <a:r>
              <a:rPr lang="en-US" b="1">
                <a:latin typeface="Arial" charset="0"/>
              </a:rPr>
              <a:t>10</a:t>
            </a:r>
          </a:p>
          <a:p>
            <a:pPr algn="r">
              <a:lnSpc>
                <a:spcPct val="125000"/>
              </a:lnSpc>
            </a:pPr>
            <a:r>
              <a:rPr lang="en-US" b="1">
                <a:latin typeface="Arial" charset="0"/>
              </a:rPr>
              <a:t>15</a:t>
            </a:r>
          </a:p>
          <a:p>
            <a:pPr algn="r">
              <a:lnSpc>
                <a:spcPct val="125000"/>
              </a:lnSpc>
            </a:pPr>
            <a:r>
              <a:rPr lang="en-US" b="1">
                <a:latin typeface="Arial" charset="0"/>
              </a:rPr>
              <a:t>20</a:t>
            </a:r>
          </a:p>
        </p:txBody>
      </p:sp>
      <p:sp>
        <p:nvSpPr>
          <p:cNvPr id="3087" name="Rectangle 1040"/>
          <p:cNvSpPr>
            <a:spLocks noChangeArrowheads="1"/>
          </p:cNvSpPr>
          <p:nvPr/>
        </p:nvSpPr>
        <p:spPr bwMode="auto">
          <a:xfrm>
            <a:off x="5943600" y="739775"/>
            <a:ext cx="1206500" cy="2695575"/>
          </a:xfrm>
          <a:prstGeom prst="rect">
            <a:avLst/>
          </a:prstGeom>
          <a:solidFill>
            <a:srgbClr val="FED2EC"/>
          </a:solidFill>
          <a:ln w="50800">
            <a:solidFill>
              <a:schemeClr val="accent2"/>
            </a:solidFill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r">
              <a:spcBef>
                <a:spcPct val="20000"/>
              </a:spcBef>
            </a:pPr>
            <a:r>
              <a:rPr lang="en-US" b="1" u="sng">
                <a:latin typeface="Arial" charset="0"/>
              </a:rPr>
              <a:t>NPV</a:t>
            </a:r>
            <a:r>
              <a:rPr lang="en-US" b="1" u="sng" baseline="-25000">
                <a:latin typeface="Arial" charset="0"/>
              </a:rPr>
              <a:t>L</a:t>
            </a:r>
            <a:endParaRPr lang="en-US" b="1" baseline="-25000">
              <a:latin typeface="Arial" charset="0"/>
            </a:endParaRPr>
          </a:p>
          <a:p>
            <a:pPr algn="r">
              <a:spcBef>
                <a:spcPct val="20000"/>
              </a:spcBef>
            </a:pPr>
            <a:r>
              <a:rPr lang="en-US" b="1">
                <a:latin typeface="Arial" charset="0"/>
              </a:rPr>
              <a:t>50</a:t>
            </a:r>
          </a:p>
          <a:p>
            <a:pPr algn="r">
              <a:spcBef>
                <a:spcPct val="20000"/>
              </a:spcBef>
            </a:pPr>
            <a:r>
              <a:rPr lang="en-US" b="1">
                <a:latin typeface="Arial" charset="0"/>
              </a:rPr>
              <a:t>33</a:t>
            </a:r>
          </a:p>
          <a:p>
            <a:pPr algn="r">
              <a:spcBef>
                <a:spcPct val="20000"/>
              </a:spcBef>
            </a:pPr>
            <a:r>
              <a:rPr lang="en-US" b="1">
                <a:latin typeface="Arial" charset="0"/>
              </a:rPr>
              <a:t>19</a:t>
            </a:r>
          </a:p>
          <a:p>
            <a:pPr algn="r">
              <a:spcBef>
                <a:spcPct val="20000"/>
              </a:spcBef>
            </a:pPr>
            <a:r>
              <a:rPr lang="en-US" b="1">
                <a:latin typeface="Arial" charset="0"/>
              </a:rPr>
              <a:t>7</a:t>
            </a:r>
          </a:p>
          <a:p>
            <a:pPr algn="r">
              <a:spcBef>
                <a:spcPct val="20000"/>
              </a:spcBef>
            </a:pPr>
            <a:r>
              <a:rPr lang="en-US" b="1">
                <a:latin typeface="Arial" charset="0"/>
              </a:rPr>
              <a:t>(4) </a:t>
            </a:r>
          </a:p>
        </p:txBody>
      </p:sp>
      <p:sp>
        <p:nvSpPr>
          <p:cNvPr id="3088" name="Rectangle 1041"/>
          <p:cNvSpPr>
            <a:spLocks noChangeArrowheads="1"/>
          </p:cNvSpPr>
          <p:nvPr/>
        </p:nvSpPr>
        <p:spPr bwMode="auto">
          <a:xfrm>
            <a:off x="7315200" y="739775"/>
            <a:ext cx="1206500" cy="2695575"/>
          </a:xfrm>
          <a:prstGeom prst="rect">
            <a:avLst/>
          </a:prstGeom>
          <a:solidFill>
            <a:srgbClr val="BEF68E"/>
          </a:solidFill>
          <a:ln w="50800">
            <a:solidFill>
              <a:srgbClr val="00AE00"/>
            </a:solidFill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r">
              <a:spcBef>
                <a:spcPct val="20000"/>
              </a:spcBef>
            </a:pPr>
            <a:r>
              <a:rPr lang="en-US" b="1" u="sng">
                <a:latin typeface="Arial" charset="0"/>
              </a:rPr>
              <a:t>NPV</a:t>
            </a:r>
            <a:r>
              <a:rPr lang="en-US" b="1" baseline="-25000">
                <a:latin typeface="Arial" charset="0"/>
              </a:rPr>
              <a:t>S</a:t>
            </a:r>
          </a:p>
          <a:p>
            <a:pPr algn="r">
              <a:spcBef>
                <a:spcPct val="20000"/>
              </a:spcBef>
            </a:pPr>
            <a:r>
              <a:rPr lang="en-US" b="1">
                <a:latin typeface="Arial" charset="0"/>
              </a:rPr>
              <a:t>40</a:t>
            </a:r>
          </a:p>
          <a:p>
            <a:pPr algn="r">
              <a:spcBef>
                <a:spcPct val="20000"/>
              </a:spcBef>
            </a:pPr>
            <a:r>
              <a:rPr lang="en-US" b="1">
                <a:latin typeface="Arial" charset="0"/>
              </a:rPr>
              <a:t>29</a:t>
            </a:r>
          </a:p>
          <a:p>
            <a:pPr algn="r">
              <a:spcBef>
                <a:spcPct val="20000"/>
              </a:spcBef>
            </a:pPr>
            <a:r>
              <a:rPr lang="en-US" b="1">
                <a:latin typeface="Arial" charset="0"/>
              </a:rPr>
              <a:t>20</a:t>
            </a:r>
          </a:p>
          <a:p>
            <a:pPr algn="r">
              <a:spcBef>
                <a:spcPct val="20000"/>
              </a:spcBef>
            </a:pPr>
            <a:r>
              <a:rPr lang="en-US" b="1">
                <a:latin typeface="Arial" charset="0"/>
              </a:rPr>
              <a:t>12</a:t>
            </a:r>
          </a:p>
          <a:p>
            <a:pPr algn="r">
              <a:spcBef>
                <a:spcPct val="20000"/>
              </a:spcBef>
            </a:pPr>
            <a:r>
              <a:rPr lang="en-US" b="1">
                <a:latin typeface="Arial" charset="0"/>
              </a:rPr>
              <a:t>5 </a:t>
            </a:r>
          </a:p>
        </p:txBody>
      </p:sp>
      <p:sp>
        <p:nvSpPr>
          <p:cNvPr id="3089" name="Rectangle 1042"/>
          <p:cNvSpPr>
            <a:spLocks noChangeArrowheads="1"/>
          </p:cNvSpPr>
          <p:nvPr/>
        </p:nvSpPr>
        <p:spPr bwMode="auto">
          <a:xfrm>
            <a:off x="3719513" y="3603625"/>
            <a:ext cx="384175" cy="454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b="1">
                <a:solidFill>
                  <a:srgbClr val="00AE00"/>
                </a:solidFill>
                <a:latin typeface="Arial" charset="0"/>
              </a:rPr>
              <a:t>S</a:t>
            </a:r>
          </a:p>
        </p:txBody>
      </p:sp>
      <p:sp>
        <p:nvSpPr>
          <p:cNvPr id="3090" name="Rectangle 1043"/>
          <p:cNvSpPr>
            <a:spLocks noChangeArrowheads="1"/>
          </p:cNvSpPr>
          <p:nvPr/>
        </p:nvSpPr>
        <p:spPr bwMode="auto">
          <a:xfrm>
            <a:off x="2957513" y="4213225"/>
            <a:ext cx="366712" cy="454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b="1">
                <a:solidFill>
                  <a:srgbClr val="3333FF"/>
                </a:solidFill>
                <a:latin typeface="Arial" charset="0"/>
              </a:rPr>
              <a:t>L</a:t>
            </a:r>
            <a:endParaRPr lang="en-US" b="1">
              <a:solidFill>
                <a:srgbClr val="74A4FF"/>
              </a:solidFill>
              <a:latin typeface="Arial" charset="0"/>
            </a:endParaRPr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0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1" name="Rectangle 4"/>
          <p:cNvSpPr>
            <a:spLocks noChangeArrowheads="1"/>
          </p:cNvSpPr>
          <p:nvPr/>
        </p:nvSpPr>
        <p:spPr bwMode="auto">
          <a:xfrm>
            <a:off x="5602288" y="1038225"/>
            <a:ext cx="2554287" cy="450850"/>
          </a:xfrm>
          <a:prstGeom prst="rect">
            <a:avLst/>
          </a:prstGeom>
          <a:solidFill>
            <a:schemeClr val="accent1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2" name="Rectangle 5"/>
          <p:cNvSpPr>
            <a:spLocks noChangeArrowheads="1"/>
          </p:cNvSpPr>
          <p:nvPr/>
        </p:nvSpPr>
        <p:spPr bwMode="auto">
          <a:xfrm>
            <a:off x="546100" y="1471613"/>
            <a:ext cx="1878013" cy="450850"/>
          </a:xfrm>
          <a:prstGeom prst="rect">
            <a:avLst/>
          </a:prstGeom>
          <a:solidFill>
            <a:schemeClr val="accent1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3" name="Rectangle 6"/>
          <p:cNvSpPr>
            <a:spLocks noChangeArrowheads="1"/>
          </p:cNvSpPr>
          <p:nvPr/>
        </p:nvSpPr>
        <p:spPr bwMode="auto">
          <a:xfrm>
            <a:off x="547688" y="609600"/>
            <a:ext cx="8037512" cy="13319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>
              <a:lnSpc>
                <a:spcPct val="85000"/>
              </a:lnSpc>
            </a:pPr>
            <a:r>
              <a:rPr lang="en-US" sz="3200" b="1">
                <a:solidFill>
                  <a:schemeClr val="bg2"/>
                </a:solidFill>
                <a:latin typeface="Arial" charset="0"/>
              </a:rPr>
              <a:t>NPV and IRR always lead to the same accept/reject decision for independent projects:</a:t>
            </a:r>
          </a:p>
        </p:txBody>
      </p:sp>
      <p:sp>
        <p:nvSpPr>
          <p:cNvPr id="4104" name="Rectangle 7"/>
          <p:cNvSpPr>
            <a:spLocks noChangeArrowheads="1"/>
          </p:cNvSpPr>
          <p:nvPr/>
        </p:nvSpPr>
        <p:spPr bwMode="auto">
          <a:xfrm>
            <a:off x="6450013" y="2451100"/>
            <a:ext cx="2209800" cy="3581400"/>
          </a:xfrm>
          <a:prstGeom prst="rect">
            <a:avLst/>
          </a:prstGeom>
          <a:solidFill>
            <a:schemeClr val="folHlink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5" name="Rectangle 8"/>
          <p:cNvSpPr>
            <a:spLocks noChangeArrowheads="1"/>
          </p:cNvSpPr>
          <p:nvPr/>
        </p:nvSpPr>
        <p:spPr bwMode="auto">
          <a:xfrm>
            <a:off x="1192213" y="2451100"/>
            <a:ext cx="5257800" cy="3048000"/>
          </a:xfrm>
          <a:prstGeom prst="rect">
            <a:avLst/>
          </a:prstGeom>
          <a:solidFill>
            <a:srgbClr val="FED2EC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4098" name="Object 9">
            <a:hlinkClick r:id="" action="ppaction://ole?verb=0"/>
          </p:cNvPr>
          <p:cNvGraphicFramePr>
            <a:graphicFrameLocks/>
          </p:cNvGraphicFramePr>
          <p:nvPr/>
        </p:nvGraphicFramePr>
        <p:xfrm>
          <a:off x="1076325" y="2297113"/>
          <a:ext cx="7394575" cy="3878262"/>
        </p:xfrm>
        <a:graphic>
          <a:graphicData uri="http://schemas.openxmlformats.org/presentationml/2006/ole">
            <p:oleObj spid="_x0000_s4098" name="Chart" r:id="rId3" imgW="6888588" imgH="4168194" progId="MSGraph.Chart.8">
              <p:embed followColorScheme="full"/>
            </p:oleObj>
          </a:graphicData>
        </a:graphic>
      </p:graphicFrame>
      <p:sp>
        <p:nvSpPr>
          <p:cNvPr id="4106" name="Line 10"/>
          <p:cNvSpPr>
            <a:spLocks noChangeShapeType="1"/>
          </p:cNvSpPr>
          <p:nvPr/>
        </p:nvSpPr>
        <p:spPr bwMode="auto">
          <a:xfrm>
            <a:off x="6450013" y="2463800"/>
            <a:ext cx="0" cy="3479800"/>
          </a:xfrm>
          <a:prstGeom prst="line">
            <a:avLst/>
          </a:prstGeom>
          <a:noFill/>
          <a:ln w="25400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07" name="Rectangle 11"/>
          <p:cNvSpPr>
            <a:spLocks noChangeArrowheads="1"/>
          </p:cNvSpPr>
          <p:nvPr/>
        </p:nvSpPr>
        <p:spPr bwMode="auto">
          <a:xfrm>
            <a:off x="6589713" y="2589213"/>
            <a:ext cx="2033587" cy="11842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/>
            <a:r>
              <a:rPr lang="en-US" b="1">
                <a:latin typeface="Arial" charset="0"/>
              </a:rPr>
              <a:t>r &gt; IRR</a:t>
            </a:r>
          </a:p>
          <a:p>
            <a:pPr algn="ctr"/>
            <a:r>
              <a:rPr lang="en-US" b="1">
                <a:latin typeface="Arial" charset="0"/>
              </a:rPr>
              <a:t>and NPV &lt; 0.</a:t>
            </a:r>
          </a:p>
          <a:p>
            <a:pPr algn="ctr"/>
            <a:r>
              <a:rPr lang="en-US" b="1">
                <a:latin typeface="Arial" charset="0"/>
              </a:rPr>
              <a:t>Reject.</a:t>
            </a:r>
          </a:p>
        </p:txBody>
      </p:sp>
      <p:sp>
        <p:nvSpPr>
          <p:cNvPr id="4108" name="Rectangle 12"/>
          <p:cNvSpPr>
            <a:spLocks noChangeArrowheads="1"/>
          </p:cNvSpPr>
          <p:nvPr/>
        </p:nvSpPr>
        <p:spPr bwMode="auto">
          <a:xfrm>
            <a:off x="622300" y="2041525"/>
            <a:ext cx="1265238" cy="454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b="1">
                <a:latin typeface="Arial" charset="0"/>
              </a:rPr>
              <a:t>NPV ($)</a:t>
            </a:r>
          </a:p>
        </p:txBody>
      </p:sp>
      <p:sp>
        <p:nvSpPr>
          <p:cNvPr id="4109" name="Rectangle 13"/>
          <p:cNvSpPr>
            <a:spLocks noChangeArrowheads="1"/>
          </p:cNvSpPr>
          <p:nvPr/>
        </p:nvSpPr>
        <p:spPr bwMode="auto">
          <a:xfrm>
            <a:off x="7654925" y="5561013"/>
            <a:ext cx="858838" cy="454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b="1">
                <a:latin typeface="Arial" charset="0"/>
              </a:rPr>
              <a:t>r (%)</a:t>
            </a:r>
          </a:p>
        </p:txBody>
      </p:sp>
      <p:sp>
        <p:nvSpPr>
          <p:cNvPr id="4110" name="Rectangle 14"/>
          <p:cNvSpPr>
            <a:spLocks noChangeArrowheads="1"/>
          </p:cNvSpPr>
          <p:nvPr/>
        </p:nvSpPr>
        <p:spPr bwMode="auto">
          <a:xfrm>
            <a:off x="5292725" y="5865813"/>
            <a:ext cx="706438" cy="454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b="1">
                <a:latin typeface="Arial" charset="0"/>
              </a:rPr>
              <a:t>IRR</a:t>
            </a:r>
          </a:p>
        </p:txBody>
      </p:sp>
      <p:sp>
        <p:nvSpPr>
          <p:cNvPr id="4111" name="Line 15"/>
          <p:cNvSpPr>
            <a:spLocks noChangeShapeType="1"/>
          </p:cNvSpPr>
          <p:nvPr/>
        </p:nvSpPr>
        <p:spPr bwMode="auto">
          <a:xfrm flipV="1">
            <a:off x="5929313" y="5562600"/>
            <a:ext cx="431800" cy="406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12" name="Rectangle 16"/>
          <p:cNvSpPr>
            <a:spLocks noChangeArrowheads="1"/>
          </p:cNvSpPr>
          <p:nvPr/>
        </p:nvSpPr>
        <p:spPr bwMode="auto">
          <a:xfrm>
            <a:off x="3159125" y="2589213"/>
            <a:ext cx="1949450" cy="11842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/>
            <a:r>
              <a:rPr lang="en-US" b="1">
                <a:latin typeface="Arial" charset="0"/>
              </a:rPr>
              <a:t>IRR &gt; r</a:t>
            </a:r>
          </a:p>
          <a:p>
            <a:pPr algn="ctr"/>
            <a:r>
              <a:rPr lang="en-US" b="1">
                <a:latin typeface="Arial" charset="0"/>
              </a:rPr>
              <a:t>and NPV &gt; 0</a:t>
            </a:r>
          </a:p>
          <a:p>
            <a:pPr algn="ctr"/>
            <a:r>
              <a:rPr lang="en-US" b="1">
                <a:latin typeface="Arial" charset="0"/>
              </a:rPr>
              <a:t>Accept.</a:t>
            </a:r>
          </a:p>
        </p:txBody>
      </p:sp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1026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4" name="Rectangle 1027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5" name="Rectangle 1028"/>
          <p:cNvSpPr>
            <a:spLocks noChangeArrowheads="1"/>
          </p:cNvSpPr>
          <p:nvPr/>
        </p:nvSpPr>
        <p:spPr bwMode="auto">
          <a:xfrm>
            <a:off x="609600" y="684213"/>
            <a:ext cx="7924800" cy="762000"/>
          </a:xfrm>
          <a:prstGeom prst="rect">
            <a:avLst/>
          </a:prstGeom>
          <a:solidFill>
            <a:schemeClr val="accent1"/>
          </a:solidFill>
          <a:ln w="508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6" name="Rectangle 1029"/>
          <p:cNvSpPr>
            <a:spLocks noChangeArrowheads="1"/>
          </p:cNvSpPr>
          <p:nvPr/>
        </p:nvSpPr>
        <p:spPr bwMode="auto">
          <a:xfrm>
            <a:off x="2006600" y="3459163"/>
            <a:ext cx="152400" cy="2514600"/>
          </a:xfrm>
          <a:prstGeom prst="rect">
            <a:avLst/>
          </a:prstGeom>
          <a:solidFill>
            <a:schemeClr val="accent1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7" name="Rectangle 1030"/>
          <p:cNvSpPr>
            <a:spLocks noChangeArrowheads="1"/>
          </p:cNvSpPr>
          <p:nvPr/>
        </p:nvSpPr>
        <p:spPr bwMode="auto">
          <a:xfrm>
            <a:off x="3302000" y="4525963"/>
            <a:ext cx="228600" cy="1447800"/>
          </a:xfrm>
          <a:prstGeom prst="rect">
            <a:avLst/>
          </a:prstGeom>
          <a:solidFill>
            <a:schemeClr val="folHlink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5122" name="Object 1031">
            <a:hlinkClick r:id="" action="ppaction://ole?verb=0"/>
          </p:cNvPr>
          <p:cNvGraphicFramePr>
            <a:graphicFrameLocks/>
          </p:cNvGraphicFramePr>
          <p:nvPr/>
        </p:nvGraphicFramePr>
        <p:xfrm>
          <a:off x="1022350" y="2084388"/>
          <a:ext cx="6483350" cy="4762500"/>
        </p:xfrm>
        <a:graphic>
          <a:graphicData uri="http://schemas.openxmlformats.org/presentationml/2006/ole">
            <p:oleObj spid="_x0000_s5122" name="Chart" r:id="rId3" imgW="6042700" imgH="4777794" progId="MSGraph.Chart.8">
              <p:embed followColorScheme="full"/>
            </p:oleObj>
          </a:graphicData>
        </a:graphic>
      </p:graphicFrame>
      <p:sp>
        <p:nvSpPr>
          <p:cNvPr id="5128" name="Rectangle 1032"/>
          <p:cNvSpPr>
            <a:spLocks noChangeArrowheads="1"/>
          </p:cNvSpPr>
          <p:nvPr/>
        </p:nvSpPr>
        <p:spPr bwMode="auto">
          <a:xfrm>
            <a:off x="693738" y="760413"/>
            <a:ext cx="7807325" cy="5762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/>
            <a:r>
              <a:rPr lang="en-US" sz="3200" b="1">
                <a:solidFill>
                  <a:schemeClr val="bg2"/>
                </a:solidFill>
                <a:latin typeface="Arial" charset="0"/>
              </a:rPr>
              <a:t>Mutually Exclusive Projects</a:t>
            </a:r>
          </a:p>
        </p:txBody>
      </p:sp>
      <p:sp>
        <p:nvSpPr>
          <p:cNvPr id="5129" name="Line 1033"/>
          <p:cNvSpPr>
            <a:spLocks noChangeShapeType="1"/>
          </p:cNvSpPr>
          <p:nvPr/>
        </p:nvSpPr>
        <p:spPr bwMode="auto">
          <a:xfrm>
            <a:off x="2082800" y="3548063"/>
            <a:ext cx="0" cy="2032000"/>
          </a:xfrm>
          <a:prstGeom prst="line">
            <a:avLst/>
          </a:prstGeom>
          <a:noFill/>
          <a:ln w="25400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0" name="Line 1034"/>
          <p:cNvSpPr>
            <a:spLocks noChangeShapeType="1"/>
          </p:cNvSpPr>
          <p:nvPr/>
        </p:nvSpPr>
        <p:spPr bwMode="auto">
          <a:xfrm>
            <a:off x="2768600" y="4233863"/>
            <a:ext cx="0" cy="1346200"/>
          </a:xfrm>
          <a:prstGeom prst="line">
            <a:avLst/>
          </a:prstGeom>
          <a:noFill/>
          <a:ln w="25400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1" name="Line 1035"/>
          <p:cNvSpPr>
            <a:spLocks noChangeShapeType="1"/>
          </p:cNvSpPr>
          <p:nvPr/>
        </p:nvSpPr>
        <p:spPr bwMode="auto">
          <a:xfrm>
            <a:off x="3378200" y="4538663"/>
            <a:ext cx="0" cy="1041400"/>
          </a:xfrm>
          <a:prstGeom prst="line">
            <a:avLst/>
          </a:prstGeom>
          <a:noFill/>
          <a:ln w="25400">
            <a:solidFill>
              <a:schemeClr val="tx1"/>
            </a:solidFill>
            <a:prstDash val="lgDash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2" name="Rectangle 1036"/>
          <p:cNvSpPr>
            <a:spLocks noChangeArrowheads="1"/>
          </p:cNvSpPr>
          <p:nvPr/>
        </p:nvSpPr>
        <p:spPr bwMode="auto">
          <a:xfrm>
            <a:off x="1916113" y="5578475"/>
            <a:ext cx="1600200" cy="454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b="1">
                <a:latin typeface="Arial" charset="0"/>
              </a:rPr>
              <a:t>r     8.7    r</a:t>
            </a:r>
          </a:p>
        </p:txBody>
      </p:sp>
      <p:sp>
        <p:nvSpPr>
          <p:cNvPr id="5133" name="Rectangle 1037"/>
          <p:cNvSpPr>
            <a:spLocks noChangeArrowheads="1"/>
          </p:cNvSpPr>
          <p:nvPr/>
        </p:nvSpPr>
        <p:spPr bwMode="auto">
          <a:xfrm>
            <a:off x="773113" y="1874838"/>
            <a:ext cx="911225" cy="5159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latin typeface="Arial" charset="0"/>
              </a:rPr>
              <a:t>NPV</a:t>
            </a:r>
          </a:p>
        </p:txBody>
      </p:sp>
      <p:sp>
        <p:nvSpPr>
          <p:cNvPr id="5134" name="Rectangle 1038"/>
          <p:cNvSpPr>
            <a:spLocks noChangeArrowheads="1"/>
          </p:cNvSpPr>
          <p:nvPr/>
        </p:nvSpPr>
        <p:spPr bwMode="auto">
          <a:xfrm>
            <a:off x="5954713" y="5380038"/>
            <a:ext cx="496887" cy="5159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latin typeface="Arial" charset="0"/>
              </a:rPr>
              <a:t>%</a:t>
            </a:r>
          </a:p>
        </p:txBody>
      </p:sp>
      <p:sp>
        <p:nvSpPr>
          <p:cNvPr id="5135" name="Rectangle 1039"/>
          <p:cNvSpPr>
            <a:spLocks noChangeArrowheads="1"/>
          </p:cNvSpPr>
          <p:nvPr/>
        </p:nvSpPr>
        <p:spPr bwMode="auto">
          <a:xfrm>
            <a:off x="5345113" y="4492625"/>
            <a:ext cx="841375" cy="454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b="1">
                <a:solidFill>
                  <a:srgbClr val="74A4FF"/>
                </a:solidFill>
                <a:latin typeface="Arial" charset="0"/>
              </a:rPr>
              <a:t>IRR</a:t>
            </a:r>
            <a:r>
              <a:rPr lang="en-US" b="1" baseline="-25000">
                <a:solidFill>
                  <a:srgbClr val="74A4FF"/>
                </a:solidFill>
                <a:latin typeface="Arial" charset="0"/>
              </a:rPr>
              <a:t>S</a:t>
            </a:r>
          </a:p>
        </p:txBody>
      </p:sp>
      <p:sp>
        <p:nvSpPr>
          <p:cNvPr id="5136" name="Rectangle 1040"/>
          <p:cNvSpPr>
            <a:spLocks noChangeArrowheads="1"/>
          </p:cNvSpPr>
          <p:nvPr/>
        </p:nvSpPr>
        <p:spPr bwMode="auto">
          <a:xfrm>
            <a:off x="3570288" y="5797550"/>
            <a:ext cx="830262" cy="454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b="1">
                <a:solidFill>
                  <a:schemeClr val="hlink"/>
                </a:solidFill>
                <a:latin typeface="Arial" charset="0"/>
              </a:rPr>
              <a:t>IRR</a:t>
            </a:r>
            <a:r>
              <a:rPr lang="en-US" b="1" baseline="-25000">
                <a:solidFill>
                  <a:schemeClr val="hlink"/>
                </a:solidFill>
                <a:latin typeface="Arial" charset="0"/>
              </a:rPr>
              <a:t>L</a:t>
            </a:r>
          </a:p>
        </p:txBody>
      </p:sp>
      <p:sp>
        <p:nvSpPr>
          <p:cNvPr id="5137" name="Oval 1041"/>
          <p:cNvSpPr>
            <a:spLocks noChangeArrowheads="1"/>
          </p:cNvSpPr>
          <p:nvPr/>
        </p:nvSpPr>
        <p:spPr bwMode="auto">
          <a:xfrm>
            <a:off x="5670550" y="5437188"/>
            <a:ext cx="139700" cy="1397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8" name="Oval 1042"/>
          <p:cNvSpPr>
            <a:spLocks noChangeArrowheads="1"/>
          </p:cNvSpPr>
          <p:nvPr/>
        </p:nvSpPr>
        <p:spPr bwMode="auto">
          <a:xfrm>
            <a:off x="4375150" y="5446713"/>
            <a:ext cx="139700" cy="1397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39" name="Line 1043"/>
          <p:cNvSpPr>
            <a:spLocks noChangeShapeType="1"/>
          </p:cNvSpPr>
          <p:nvPr/>
        </p:nvSpPr>
        <p:spPr bwMode="auto">
          <a:xfrm>
            <a:off x="5740400" y="4883150"/>
            <a:ext cx="0" cy="455613"/>
          </a:xfrm>
          <a:prstGeom prst="line">
            <a:avLst/>
          </a:prstGeom>
          <a:noFill/>
          <a:ln w="50800">
            <a:solidFill>
              <a:srgbClr val="74A4FF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40" name="Line 1044"/>
          <p:cNvSpPr>
            <a:spLocks noChangeShapeType="1"/>
          </p:cNvSpPr>
          <p:nvPr/>
        </p:nvSpPr>
        <p:spPr bwMode="auto">
          <a:xfrm flipV="1">
            <a:off x="4079875" y="5561013"/>
            <a:ext cx="285750" cy="347662"/>
          </a:xfrm>
          <a:prstGeom prst="line">
            <a:avLst/>
          </a:prstGeom>
          <a:noFill/>
          <a:ln w="25400">
            <a:solidFill>
              <a:schemeClr val="hlink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41" name="Rectangle 1045"/>
          <p:cNvSpPr>
            <a:spLocks noChangeArrowheads="1"/>
          </p:cNvSpPr>
          <p:nvPr/>
        </p:nvSpPr>
        <p:spPr bwMode="auto">
          <a:xfrm>
            <a:off x="1687513" y="2606675"/>
            <a:ext cx="366712" cy="454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b="1">
                <a:solidFill>
                  <a:schemeClr val="hlink"/>
                </a:solidFill>
                <a:latin typeface="Arial" charset="0"/>
              </a:rPr>
              <a:t>L</a:t>
            </a:r>
          </a:p>
        </p:txBody>
      </p:sp>
      <p:sp>
        <p:nvSpPr>
          <p:cNvPr id="5142" name="Rectangle 1046"/>
          <p:cNvSpPr>
            <a:spLocks noChangeArrowheads="1"/>
          </p:cNvSpPr>
          <p:nvPr/>
        </p:nvSpPr>
        <p:spPr bwMode="auto">
          <a:xfrm>
            <a:off x="4202113" y="4511675"/>
            <a:ext cx="384175" cy="454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b="1">
                <a:solidFill>
                  <a:srgbClr val="74A4FF"/>
                </a:solidFill>
                <a:latin typeface="Arial" charset="0"/>
              </a:rPr>
              <a:t>S</a:t>
            </a:r>
          </a:p>
        </p:txBody>
      </p:sp>
      <p:sp>
        <p:nvSpPr>
          <p:cNvPr id="5143" name="Rectangle 1047"/>
          <p:cNvSpPr>
            <a:spLocks noChangeArrowheads="1"/>
          </p:cNvSpPr>
          <p:nvPr/>
        </p:nvSpPr>
        <p:spPr bwMode="auto">
          <a:xfrm>
            <a:off x="2905125" y="1870075"/>
            <a:ext cx="5681663" cy="942975"/>
          </a:xfrm>
          <a:prstGeom prst="rect">
            <a:avLst/>
          </a:prstGeom>
          <a:solidFill>
            <a:schemeClr val="accent1"/>
          </a:solidFill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/>
            <a:r>
              <a:rPr lang="en-US" sz="2800" b="1">
                <a:latin typeface="Arial" charset="0"/>
              </a:rPr>
              <a:t>r &lt; 8.7: NPV</a:t>
            </a:r>
            <a:r>
              <a:rPr lang="en-US" sz="2800" b="1" baseline="-25000">
                <a:latin typeface="Arial" charset="0"/>
              </a:rPr>
              <a:t>L</a:t>
            </a:r>
            <a:r>
              <a:rPr lang="en-US" sz="2800" b="1">
                <a:latin typeface="Arial" charset="0"/>
              </a:rPr>
              <a:t>&gt; NPV</a:t>
            </a:r>
            <a:r>
              <a:rPr lang="en-US" sz="2800" b="1" baseline="-25000">
                <a:latin typeface="Arial" charset="0"/>
              </a:rPr>
              <a:t>S </a:t>
            </a:r>
            <a:r>
              <a:rPr lang="en-US" sz="2800" b="1">
                <a:latin typeface="Arial" charset="0"/>
              </a:rPr>
              <a:t>, IRR</a:t>
            </a:r>
            <a:r>
              <a:rPr lang="en-US" sz="2800" b="1" baseline="-25000">
                <a:latin typeface="Arial" charset="0"/>
              </a:rPr>
              <a:t>S </a:t>
            </a:r>
            <a:r>
              <a:rPr lang="en-US" sz="2800" b="1">
                <a:latin typeface="Arial" charset="0"/>
              </a:rPr>
              <a:t>&gt; IRR</a:t>
            </a:r>
            <a:r>
              <a:rPr lang="en-US" sz="2800" b="1" baseline="-25000">
                <a:latin typeface="Arial" charset="0"/>
              </a:rPr>
              <a:t>L</a:t>
            </a:r>
            <a:endParaRPr lang="en-US" sz="2800" b="1">
              <a:latin typeface="Arial" charset="0"/>
            </a:endParaRPr>
          </a:p>
          <a:p>
            <a:pPr algn="ctr"/>
            <a:r>
              <a:rPr lang="en-US" sz="2800" b="1">
                <a:latin typeface="Arial" charset="0"/>
              </a:rPr>
              <a:t>CONFLICT </a:t>
            </a:r>
          </a:p>
        </p:txBody>
      </p:sp>
      <p:sp>
        <p:nvSpPr>
          <p:cNvPr id="5144" name="Rectangle 1048"/>
          <p:cNvSpPr>
            <a:spLocks noChangeArrowheads="1"/>
          </p:cNvSpPr>
          <p:nvPr/>
        </p:nvSpPr>
        <p:spPr bwMode="auto">
          <a:xfrm>
            <a:off x="2903538" y="2708275"/>
            <a:ext cx="5681662" cy="942975"/>
          </a:xfrm>
          <a:prstGeom prst="rect">
            <a:avLst/>
          </a:prstGeom>
          <a:solidFill>
            <a:schemeClr val="folHlink"/>
          </a:solidFill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/>
            <a:r>
              <a:rPr lang="en-US" sz="2800" b="1">
                <a:latin typeface="Arial" charset="0"/>
              </a:rPr>
              <a:t>r &gt; 8.7: NPV</a:t>
            </a:r>
            <a:r>
              <a:rPr lang="en-US" sz="2800" b="1" baseline="-25000">
                <a:latin typeface="Arial" charset="0"/>
              </a:rPr>
              <a:t>S</a:t>
            </a:r>
            <a:r>
              <a:rPr lang="en-US" sz="2800" b="1">
                <a:latin typeface="Arial" charset="0"/>
              </a:rPr>
              <a:t>&gt; NPV</a:t>
            </a:r>
            <a:r>
              <a:rPr lang="en-US" sz="2800" b="1" baseline="-25000">
                <a:latin typeface="Arial" charset="0"/>
              </a:rPr>
              <a:t>L </a:t>
            </a:r>
            <a:r>
              <a:rPr lang="en-US" sz="2800" b="1">
                <a:latin typeface="Arial" charset="0"/>
              </a:rPr>
              <a:t>, IRR</a:t>
            </a:r>
            <a:r>
              <a:rPr lang="en-US" sz="2800" b="1" baseline="-25000">
                <a:latin typeface="Arial" charset="0"/>
              </a:rPr>
              <a:t>S </a:t>
            </a:r>
            <a:r>
              <a:rPr lang="en-US" sz="2800" b="1">
                <a:latin typeface="Arial" charset="0"/>
              </a:rPr>
              <a:t>&gt; IRR</a:t>
            </a:r>
            <a:r>
              <a:rPr lang="en-US" sz="2800" b="1" baseline="-25000">
                <a:latin typeface="Arial" charset="0"/>
              </a:rPr>
              <a:t>L</a:t>
            </a:r>
            <a:endParaRPr lang="en-US" sz="2800" b="1">
              <a:latin typeface="Arial" charset="0"/>
            </a:endParaRPr>
          </a:p>
          <a:p>
            <a:pPr algn="ctr"/>
            <a:r>
              <a:rPr lang="en-US" sz="2800" b="1">
                <a:latin typeface="Arial" charset="0"/>
              </a:rPr>
              <a:t>NO CONFLICT </a:t>
            </a:r>
          </a:p>
        </p:txBody>
      </p:sp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026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27" name="Rectangle 1027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28" name="Rectangle 1028"/>
          <p:cNvSpPr>
            <a:spLocks noChangeArrowheads="1"/>
          </p:cNvSpPr>
          <p:nvPr/>
        </p:nvSpPr>
        <p:spPr bwMode="auto">
          <a:xfrm>
            <a:off x="609600" y="684213"/>
            <a:ext cx="7924800" cy="762000"/>
          </a:xfrm>
          <a:prstGeom prst="rect">
            <a:avLst/>
          </a:prstGeom>
          <a:solidFill>
            <a:schemeClr val="accent1"/>
          </a:solidFill>
          <a:ln w="508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6629" name="Rectangle 1029"/>
          <p:cNvSpPr>
            <a:spLocks noGrp="1" noChangeArrowheads="1"/>
          </p:cNvSpPr>
          <p:nvPr>
            <p:ph type="title"/>
          </p:nvPr>
        </p:nvSpPr>
        <p:spPr>
          <a:xfrm>
            <a:off x="685800" y="727075"/>
            <a:ext cx="7772400" cy="711200"/>
          </a:xfrm>
          <a:noFill/>
          <a:ln>
            <a:noFill/>
          </a:ln>
        </p:spPr>
        <p:txBody>
          <a:bodyPr>
            <a:normAutofit fontScale="90000"/>
          </a:bodyPr>
          <a:lstStyle/>
          <a:p>
            <a:r>
              <a:rPr lang="en-US" smtClean="0"/>
              <a:t>To Find the Crossover Rate</a:t>
            </a:r>
          </a:p>
        </p:txBody>
      </p:sp>
      <p:sp>
        <p:nvSpPr>
          <p:cNvPr id="26630" name="Rectangle 1030"/>
          <p:cNvSpPr>
            <a:spLocks noChangeArrowheads="1"/>
          </p:cNvSpPr>
          <p:nvPr/>
        </p:nvSpPr>
        <p:spPr bwMode="auto">
          <a:xfrm>
            <a:off x="669925" y="1984375"/>
            <a:ext cx="7935913" cy="41878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marL="571500" indent="-571500">
              <a:lnSpc>
                <a:spcPct val="90000"/>
              </a:lnSpc>
              <a:spcBef>
                <a:spcPct val="20000"/>
              </a:spcBef>
              <a:tabLst>
                <a:tab pos="571500" algn="l"/>
              </a:tabLst>
            </a:pPr>
            <a:r>
              <a:rPr lang="en-US" sz="2800" b="1">
                <a:latin typeface="Arial" charset="0"/>
              </a:rPr>
              <a:t>1.	Find cash flow differences between the projects.  See data at beginning of the case.</a:t>
            </a:r>
          </a:p>
          <a:p>
            <a:pPr marL="571500" indent="-571500">
              <a:lnSpc>
                <a:spcPct val="90000"/>
              </a:lnSpc>
              <a:spcBef>
                <a:spcPct val="20000"/>
              </a:spcBef>
              <a:tabLst>
                <a:tab pos="571500" algn="l"/>
              </a:tabLst>
            </a:pPr>
            <a:r>
              <a:rPr lang="en-US" sz="2800" b="1">
                <a:latin typeface="Arial" charset="0"/>
              </a:rPr>
              <a:t>2.	Enter these differences in CFLO register, then press IRR.  Crossover rate = 8.68%, rounded to 8.7%.</a:t>
            </a:r>
          </a:p>
          <a:p>
            <a:pPr marL="571500" indent="-571500">
              <a:lnSpc>
                <a:spcPct val="90000"/>
              </a:lnSpc>
              <a:spcBef>
                <a:spcPct val="20000"/>
              </a:spcBef>
              <a:tabLst>
                <a:tab pos="571500" algn="l"/>
              </a:tabLst>
            </a:pPr>
            <a:r>
              <a:rPr lang="en-US" sz="2800" b="1">
                <a:latin typeface="Arial" charset="0"/>
              </a:rPr>
              <a:t>3.	Can subtract S from L or vice versa, but better to have first CF negative.</a:t>
            </a:r>
          </a:p>
          <a:p>
            <a:pPr marL="571500" indent="-571500">
              <a:lnSpc>
                <a:spcPct val="90000"/>
              </a:lnSpc>
              <a:spcBef>
                <a:spcPct val="20000"/>
              </a:spcBef>
              <a:tabLst>
                <a:tab pos="571500" algn="l"/>
              </a:tabLst>
            </a:pPr>
            <a:r>
              <a:rPr lang="en-US" sz="2800" b="1">
                <a:latin typeface="Arial" charset="0"/>
              </a:rPr>
              <a:t>4.	If profiles don’t cross, one project dominates the other.</a:t>
            </a:r>
          </a:p>
        </p:txBody>
      </p:sp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609600" y="684213"/>
            <a:ext cx="7924800" cy="762000"/>
          </a:xfrm>
          <a:prstGeom prst="rect">
            <a:avLst/>
          </a:prstGeom>
          <a:solidFill>
            <a:schemeClr val="accent1"/>
          </a:solidFill>
          <a:ln w="508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title"/>
          </p:nvPr>
        </p:nvSpPr>
        <p:spPr>
          <a:xfrm>
            <a:off x="685800" y="744538"/>
            <a:ext cx="7772400" cy="676275"/>
          </a:xfrm>
          <a:noFill/>
          <a:ln>
            <a:noFill/>
          </a:ln>
        </p:spPr>
        <p:txBody>
          <a:bodyPr>
            <a:normAutofit fontScale="90000"/>
          </a:bodyPr>
          <a:lstStyle/>
          <a:p>
            <a:r>
              <a:rPr lang="en-US" smtClean="0"/>
              <a:t>Two Reasons NPV Profiles Cross</a:t>
            </a:r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1030288" y="4402138"/>
            <a:ext cx="3827462" cy="454025"/>
          </a:xfrm>
          <a:prstGeom prst="rect">
            <a:avLst/>
          </a:prstGeom>
          <a:solidFill>
            <a:schemeClr val="folHlink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55" name="Rectangle 7"/>
          <p:cNvSpPr>
            <a:spLocks noChangeArrowheads="1"/>
          </p:cNvSpPr>
          <p:nvPr/>
        </p:nvSpPr>
        <p:spPr bwMode="auto">
          <a:xfrm>
            <a:off x="1030288" y="1957388"/>
            <a:ext cx="4741862" cy="447675"/>
          </a:xfrm>
          <a:prstGeom prst="rect">
            <a:avLst/>
          </a:prstGeom>
          <a:solidFill>
            <a:schemeClr val="folHlink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56" name="Rectangle 8"/>
          <p:cNvSpPr>
            <a:spLocks noChangeArrowheads="1"/>
          </p:cNvSpPr>
          <p:nvPr/>
        </p:nvSpPr>
        <p:spPr bwMode="auto">
          <a:xfrm>
            <a:off x="425450" y="1930400"/>
            <a:ext cx="8474075" cy="4276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marL="623888" indent="-623888">
              <a:lnSpc>
                <a:spcPct val="90000"/>
              </a:lnSpc>
              <a:spcBef>
                <a:spcPct val="50000"/>
              </a:spcBef>
              <a:tabLst>
                <a:tab pos="571500" algn="l"/>
              </a:tabLst>
            </a:pPr>
            <a:r>
              <a:rPr lang="en-US" sz="3200" b="1">
                <a:latin typeface="Arial" charset="0"/>
              </a:rPr>
              <a:t>1.	Size (scale) differences.  Smaller project frees up funds at t = 0 for investment.  The higher the opportunity cost, the more valuable these funds, so high r favors small projects.</a:t>
            </a:r>
          </a:p>
          <a:p>
            <a:pPr marL="623888" indent="-623888">
              <a:lnSpc>
                <a:spcPct val="90000"/>
              </a:lnSpc>
              <a:spcBef>
                <a:spcPct val="50000"/>
              </a:spcBef>
              <a:tabLst>
                <a:tab pos="571500" algn="l"/>
              </a:tabLst>
            </a:pPr>
            <a:r>
              <a:rPr lang="en-US" sz="3200" b="1">
                <a:latin typeface="Arial" charset="0"/>
              </a:rPr>
              <a:t>2.	Timing differences.  Project with faster payback provides more CF in early years for reinvestment.  If r is high, early CF especially good, NPV</a:t>
            </a:r>
            <a:r>
              <a:rPr lang="en-US" sz="3200" b="1" baseline="-25000">
                <a:latin typeface="Arial" charset="0"/>
              </a:rPr>
              <a:t>S</a:t>
            </a:r>
            <a:r>
              <a:rPr lang="en-US" sz="3200" b="1">
                <a:latin typeface="Arial" charset="0"/>
              </a:rPr>
              <a:t> &gt; NPV</a:t>
            </a:r>
            <a:r>
              <a:rPr lang="en-US" sz="3200" b="1" baseline="-25000">
                <a:latin typeface="Arial" charset="0"/>
              </a:rPr>
              <a:t>L</a:t>
            </a:r>
            <a:r>
              <a:rPr lang="en-US" sz="3200" b="1">
                <a:latin typeface="Arial" charset="0"/>
              </a:rPr>
              <a:t>.</a:t>
            </a:r>
          </a:p>
        </p:txBody>
      </p:sp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028"/>
          <p:cNvSpPr>
            <a:spLocks noChangeArrowheads="1"/>
          </p:cNvSpPr>
          <p:nvPr/>
        </p:nvSpPr>
        <p:spPr bwMode="auto">
          <a:xfrm>
            <a:off x="1312863" y="5191125"/>
            <a:ext cx="1128712" cy="457200"/>
          </a:xfrm>
          <a:prstGeom prst="rect">
            <a:avLst/>
          </a:prstGeom>
          <a:solidFill>
            <a:srgbClr val="FFE7F5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75" name="Rectangle 1029"/>
          <p:cNvSpPr>
            <a:spLocks noChangeArrowheads="1"/>
          </p:cNvSpPr>
          <p:nvPr/>
        </p:nvSpPr>
        <p:spPr bwMode="auto">
          <a:xfrm>
            <a:off x="1350963" y="2973388"/>
            <a:ext cx="5645150" cy="473075"/>
          </a:xfrm>
          <a:prstGeom prst="rect">
            <a:avLst/>
          </a:prstGeom>
          <a:solidFill>
            <a:schemeClr val="folHlink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76" name="Rectangle 1030"/>
          <p:cNvSpPr>
            <a:spLocks noChangeArrowheads="1"/>
          </p:cNvSpPr>
          <p:nvPr/>
        </p:nvSpPr>
        <p:spPr bwMode="auto">
          <a:xfrm>
            <a:off x="609600" y="684213"/>
            <a:ext cx="7924800" cy="762000"/>
          </a:xfrm>
          <a:prstGeom prst="rect">
            <a:avLst/>
          </a:prstGeom>
          <a:solidFill>
            <a:schemeClr val="accent1"/>
          </a:solidFill>
          <a:ln w="508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77" name="Rectangle 1031"/>
          <p:cNvSpPr>
            <a:spLocks noGrp="1" noChangeArrowheads="1"/>
          </p:cNvSpPr>
          <p:nvPr>
            <p:ph type="title"/>
          </p:nvPr>
        </p:nvSpPr>
        <p:spPr>
          <a:xfrm>
            <a:off x="685800" y="744538"/>
            <a:ext cx="7772400" cy="658812"/>
          </a:xfrm>
          <a:noFill/>
          <a:ln>
            <a:noFill/>
          </a:ln>
        </p:spPr>
        <p:txBody>
          <a:bodyPr>
            <a:normAutofit fontScale="90000"/>
          </a:bodyPr>
          <a:lstStyle/>
          <a:p>
            <a:r>
              <a:rPr lang="en-US" smtClean="0"/>
              <a:t>Reinvestment Rate Assumptions</a:t>
            </a:r>
          </a:p>
        </p:txBody>
      </p:sp>
      <p:sp>
        <p:nvSpPr>
          <p:cNvPr id="28678" name="Rectangle 1032"/>
          <p:cNvSpPr>
            <a:spLocks noChangeArrowheads="1"/>
          </p:cNvSpPr>
          <p:nvPr/>
        </p:nvSpPr>
        <p:spPr bwMode="auto">
          <a:xfrm>
            <a:off x="1350963" y="2522538"/>
            <a:ext cx="6303962" cy="473075"/>
          </a:xfrm>
          <a:prstGeom prst="rect">
            <a:avLst/>
          </a:prstGeom>
          <a:solidFill>
            <a:schemeClr val="folHlink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79" name="Rectangle 1033"/>
          <p:cNvSpPr>
            <a:spLocks noChangeArrowheads="1"/>
          </p:cNvSpPr>
          <p:nvPr/>
        </p:nvSpPr>
        <p:spPr bwMode="auto">
          <a:xfrm>
            <a:off x="1350963" y="3652838"/>
            <a:ext cx="5645150" cy="457200"/>
          </a:xfrm>
          <a:prstGeom prst="rect">
            <a:avLst/>
          </a:prstGeom>
          <a:solidFill>
            <a:schemeClr val="accent1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80" name="Rectangle 1034"/>
          <p:cNvSpPr>
            <a:spLocks noChangeArrowheads="1"/>
          </p:cNvSpPr>
          <p:nvPr/>
        </p:nvSpPr>
        <p:spPr bwMode="auto">
          <a:xfrm>
            <a:off x="4779963" y="4776788"/>
            <a:ext cx="3030537" cy="457200"/>
          </a:xfrm>
          <a:prstGeom prst="rect">
            <a:avLst/>
          </a:prstGeom>
          <a:solidFill>
            <a:srgbClr val="FFE7F5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81" name="Rectangle 1035"/>
          <p:cNvSpPr>
            <a:spLocks noGrp="1" noChangeArrowheads="1"/>
          </p:cNvSpPr>
          <p:nvPr>
            <p:ph type="body" idx="1"/>
          </p:nvPr>
        </p:nvSpPr>
        <p:spPr>
          <a:xfrm>
            <a:off x="914400" y="2514600"/>
            <a:ext cx="7740650" cy="3452813"/>
          </a:xfrm>
          <a:noFill/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mtClean="0"/>
              <a:t>NPV assumes reinvest at r (opportunity cost of capital).</a:t>
            </a:r>
          </a:p>
          <a:p>
            <a:pPr>
              <a:lnSpc>
                <a:spcPct val="80000"/>
              </a:lnSpc>
            </a:pPr>
            <a:r>
              <a:rPr lang="en-US" smtClean="0"/>
              <a:t>IRR assumes reinvest at IRR.</a:t>
            </a:r>
          </a:p>
          <a:p>
            <a:pPr>
              <a:lnSpc>
                <a:spcPct val="80000"/>
              </a:lnSpc>
            </a:pPr>
            <a:r>
              <a:rPr lang="en-US" smtClean="0"/>
              <a:t>Reinvest at opportunity cost, r, is more realistic, so NPV method is best.  NPV should be used to choose between mutually exclusive projects.</a:t>
            </a:r>
          </a:p>
        </p:txBody>
      </p:sp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609600" y="684213"/>
            <a:ext cx="7924800" cy="1754187"/>
          </a:xfrm>
          <a:prstGeom prst="rect">
            <a:avLst/>
          </a:prstGeom>
          <a:solidFill>
            <a:schemeClr val="accent1"/>
          </a:solidFill>
          <a:ln w="508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title"/>
          </p:nvPr>
        </p:nvSpPr>
        <p:spPr>
          <a:xfrm>
            <a:off x="685800" y="838200"/>
            <a:ext cx="7772400" cy="1524000"/>
          </a:xfrm>
          <a:noFill/>
          <a:ln>
            <a:noFill/>
          </a:ln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US" smtClean="0"/>
              <a:t>Managers like rates--prefer IRR to NPV comparisons.  Can we give them a better IRR?</a:t>
            </a:r>
          </a:p>
        </p:txBody>
      </p:sp>
      <p:sp>
        <p:nvSpPr>
          <p:cNvPr id="29702" name="Rectangle 6"/>
          <p:cNvSpPr>
            <a:spLocks noChangeArrowheads="1"/>
          </p:cNvSpPr>
          <p:nvPr/>
        </p:nvSpPr>
        <p:spPr bwMode="auto">
          <a:xfrm>
            <a:off x="747713" y="2563813"/>
            <a:ext cx="7477125" cy="22796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>
              <a:lnSpc>
                <a:spcPct val="90000"/>
              </a:lnSpc>
            </a:pPr>
            <a:r>
              <a:rPr lang="en-US" sz="3200" b="1">
                <a:latin typeface="Arial" charset="0"/>
              </a:rPr>
              <a:t>Yes, </a:t>
            </a:r>
            <a:r>
              <a:rPr lang="en-US" sz="3200" b="1">
                <a:solidFill>
                  <a:schemeClr val="hlink"/>
                </a:solidFill>
                <a:latin typeface="Arial" charset="0"/>
              </a:rPr>
              <a:t>MIRR</a:t>
            </a:r>
            <a:r>
              <a:rPr lang="en-US" sz="3200" b="1">
                <a:latin typeface="Arial" charset="0"/>
              </a:rPr>
              <a:t> is the discount rate which</a:t>
            </a:r>
          </a:p>
          <a:p>
            <a:pPr>
              <a:lnSpc>
                <a:spcPct val="90000"/>
              </a:lnSpc>
            </a:pPr>
            <a:r>
              <a:rPr lang="en-US" sz="3200" b="1">
                <a:latin typeface="Arial" charset="0"/>
              </a:rPr>
              <a:t>causes the PV of a project’s terminal</a:t>
            </a:r>
          </a:p>
          <a:p>
            <a:pPr>
              <a:lnSpc>
                <a:spcPct val="90000"/>
              </a:lnSpc>
            </a:pPr>
            <a:r>
              <a:rPr lang="en-US" sz="3200" b="1">
                <a:latin typeface="Arial" charset="0"/>
              </a:rPr>
              <a:t>value (TV) to equal the PV of costs.</a:t>
            </a:r>
          </a:p>
          <a:p>
            <a:pPr>
              <a:lnSpc>
                <a:spcPct val="90000"/>
              </a:lnSpc>
            </a:pPr>
            <a:r>
              <a:rPr lang="en-US" sz="3200" b="1">
                <a:latin typeface="Arial" charset="0"/>
              </a:rPr>
              <a:t>TV is found by compounding inflows</a:t>
            </a:r>
          </a:p>
          <a:p>
            <a:pPr>
              <a:lnSpc>
                <a:spcPct val="90000"/>
              </a:lnSpc>
            </a:pPr>
            <a:r>
              <a:rPr lang="en-US" sz="3200" b="1">
                <a:latin typeface="Arial" charset="0"/>
              </a:rPr>
              <a:t>at WACC.</a:t>
            </a:r>
          </a:p>
        </p:txBody>
      </p:sp>
      <p:sp>
        <p:nvSpPr>
          <p:cNvPr id="29703" name="Rectangle 7"/>
          <p:cNvSpPr>
            <a:spLocks noChangeArrowheads="1"/>
          </p:cNvSpPr>
          <p:nvPr/>
        </p:nvSpPr>
        <p:spPr bwMode="auto">
          <a:xfrm>
            <a:off x="747713" y="5203825"/>
            <a:ext cx="7597775" cy="965200"/>
          </a:xfrm>
          <a:prstGeom prst="rect">
            <a:avLst/>
          </a:prstGeom>
          <a:solidFill>
            <a:schemeClr val="folHlink"/>
          </a:solidFill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>
              <a:lnSpc>
                <a:spcPct val="90000"/>
              </a:lnSpc>
            </a:pPr>
            <a:r>
              <a:rPr lang="en-US" sz="3200" b="1">
                <a:latin typeface="Arial" charset="0"/>
              </a:rPr>
              <a:t>Thus, MIRR assumes cash inflows are reinvested at WACC.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609600" y="685800"/>
            <a:ext cx="7924800" cy="762000"/>
          </a:xfrm>
          <a:prstGeom prst="rect">
            <a:avLst/>
          </a:prstGeom>
          <a:solidFill>
            <a:schemeClr val="accent1"/>
          </a:solidFill>
          <a:ln w="508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title"/>
          </p:nvPr>
        </p:nvSpPr>
        <p:spPr>
          <a:xfrm>
            <a:off x="685800" y="727075"/>
            <a:ext cx="7772400" cy="693738"/>
          </a:xfrm>
          <a:noFill/>
          <a:ln>
            <a:noFill/>
          </a:ln>
        </p:spPr>
        <p:txBody>
          <a:bodyPr>
            <a:normAutofit fontScale="90000"/>
          </a:bodyPr>
          <a:lstStyle/>
          <a:p>
            <a:r>
              <a:rPr lang="en-US" smtClean="0"/>
              <a:t>What is capital budgeting?</a:t>
            </a:r>
          </a:p>
        </p:txBody>
      </p:sp>
      <p:sp>
        <p:nvSpPr>
          <p:cNvPr id="8198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762000" y="2133600"/>
            <a:ext cx="7558088" cy="2884488"/>
          </a:xfrm>
          <a:noFill/>
        </p:spPr>
        <p:txBody>
          <a:bodyPr/>
          <a:lstStyle/>
          <a:p>
            <a:r>
              <a:rPr lang="en-US" smtClean="0"/>
              <a:t>Analysis of potential projects.</a:t>
            </a:r>
          </a:p>
          <a:p>
            <a:r>
              <a:rPr lang="en-US" smtClean="0"/>
              <a:t>Long-term decisions; involve large expenditures.</a:t>
            </a:r>
          </a:p>
          <a:p>
            <a:r>
              <a:rPr lang="en-US" smtClean="0"/>
              <a:t>Very </a:t>
            </a:r>
            <a:r>
              <a:rPr lang="en-US" smtClean="0">
                <a:solidFill>
                  <a:schemeClr val="hlink"/>
                </a:solidFill>
              </a:rPr>
              <a:t>important</a:t>
            </a:r>
            <a:r>
              <a:rPr lang="en-US" smtClean="0"/>
              <a:t> to firm’s future.</a:t>
            </a:r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026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23" name="Rectangle 1027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24" name="Rectangle 1028"/>
          <p:cNvSpPr>
            <a:spLocks noChangeArrowheads="1"/>
          </p:cNvSpPr>
          <p:nvPr/>
        </p:nvSpPr>
        <p:spPr bwMode="auto">
          <a:xfrm>
            <a:off x="3262313" y="4071938"/>
            <a:ext cx="2171700" cy="454025"/>
          </a:xfrm>
          <a:prstGeom prst="rect">
            <a:avLst/>
          </a:prstGeom>
          <a:solidFill>
            <a:schemeClr val="accent1"/>
          </a:solidFill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r>
              <a:rPr lang="en-US" b="1">
                <a:latin typeface="Arial" charset="0"/>
              </a:rPr>
              <a:t>MIRR = 16.5%</a:t>
            </a:r>
          </a:p>
        </p:txBody>
      </p:sp>
      <p:sp>
        <p:nvSpPr>
          <p:cNvPr id="30725" name="Rectangle 1029"/>
          <p:cNvSpPr>
            <a:spLocks noChangeArrowheads="1"/>
          </p:cNvSpPr>
          <p:nvPr/>
        </p:nvSpPr>
        <p:spPr bwMode="auto">
          <a:xfrm>
            <a:off x="609600" y="684213"/>
            <a:ext cx="7924800" cy="762000"/>
          </a:xfrm>
          <a:prstGeom prst="rect">
            <a:avLst/>
          </a:prstGeom>
          <a:solidFill>
            <a:schemeClr val="accent1"/>
          </a:solidFill>
          <a:ln w="508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26" name="Rectangle 1030"/>
          <p:cNvSpPr>
            <a:spLocks noChangeArrowheads="1"/>
          </p:cNvSpPr>
          <p:nvPr/>
        </p:nvSpPr>
        <p:spPr bwMode="auto">
          <a:xfrm>
            <a:off x="2998788" y="2628900"/>
            <a:ext cx="874712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solidFill>
                  <a:schemeClr val="tx2"/>
                </a:solidFill>
                <a:latin typeface="Arial" charset="0"/>
              </a:rPr>
              <a:t>10.0</a:t>
            </a:r>
          </a:p>
        </p:txBody>
      </p:sp>
      <p:sp>
        <p:nvSpPr>
          <p:cNvPr id="30727" name="Rectangle 1031"/>
          <p:cNvSpPr>
            <a:spLocks noChangeArrowheads="1"/>
          </p:cNvSpPr>
          <p:nvPr/>
        </p:nvSpPr>
        <p:spPr bwMode="auto">
          <a:xfrm>
            <a:off x="7278688" y="2628900"/>
            <a:ext cx="874712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solidFill>
                  <a:schemeClr val="tx2"/>
                </a:solidFill>
                <a:latin typeface="Arial" charset="0"/>
              </a:rPr>
              <a:t>80.0</a:t>
            </a:r>
          </a:p>
        </p:txBody>
      </p:sp>
      <p:grpSp>
        <p:nvGrpSpPr>
          <p:cNvPr id="2" name="Group 1037"/>
          <p:cNvGrpSpPr>
            <a:grpSpLocks/>
          </p:cNvGrpSpPr>
          <p:nvPr/>
        </p:nvGrpSpPr>
        <p:grpSpPr bwMode="auto">
          <a:xfrm>
            <a:off x="1219200" y="2020888"/>
            <a:ext cx="6477000" cy="611187"/>
            <a:chOff x="768" y="1273"/>
            <a:chExt cx="4080" cy="385"/>
          </a:xfrm>
        </p:grpSpPr>
        <p:sp>
          <p:nvSpPr>
            <p:cNvPr id="30761" name="Line 1032"/>
            <p:cNvSpPr>
              <a:spLocks noChangeShapeType="1"/>
            </p:cNvSpPr>
            <p:nvPr/>
          </p:nvSpPr>
          <p:spPr bwMode="auto">
            <a:xfrm>
              <a:off x="768" y="1273"/>
              <a:ext cx="0" cy="385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62" name="Line 1033"/>
            <p:cNvSpPr>
              <a:spLocks noChangeShapeType="1"/>
            </p:cNvSpPr>
            <p:nvPr/>
          </p:nvSpPr>
          <p:spPr bwMode="auto">
            <a:xfrm>
              <a:off x="2160" y="1273"/>
              <a:ext cx="0" cy="385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63" name="Line 1034"/>
            <p:cNvSpPr>
              <a:spLocks noChangeShapeType="1"/>
            </p:cNvSpPr>
            <p:nvPr/>
          </p:nvSpPr>
          <p:spPr bwMode="auto">
            <a:xfrm>
              <a:off x="3408" y="1273"/>
              <a:ext cx="0" cy="385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64" name="Line 1035"/>
            <p:cNvSpPr>
              <a:spLocks noChangeShapeType="1"/>
            </p:cNvSpPr>
            <p:nvPr/>
          </p:nvSpPr>
          <p:spPr bwMode="auto">
            <a:xfrm>
              <a:off x="4848" y="1273"/>
              <a:ext cx="0" cy="385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65" name="Line 1036"/>
            <p:cNvSpPr>
              <a:spLocks noChangeShapeType="1"/>
            </p:cNvSpPr>
            <p:nvPr/>
          </p:nvSpPr>
          <p:spPr bwMode="auto">
            <a:xfrm>
              <a:off x="776" y="1467"/>
              <a:ext cx="4064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729" name="Rectangle 1038"/>
          <p:cNvSpPr>
            <a:spLocks noChangeArrowheads="1"/>
          </p:cNvSpPr>
          <p:nvPr/>
        </p:nvSpPr>
        <p:spPr bwMode="auto">
          <a:xfrm>
            <a:off x="4979988" y="2628900"/>
            <a:ext cx="874712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solidFill>
                  <a:schemeClr val="tx2"/>
                </a:solidFill>
                <a:latin typeface="Arial" charset="0"/>
              </a:rPr>
              <a:t>60.0</a:t>
            </a:r>
          </a:p>
        </p:txBody>
      </p:sp>
      <p:sp>
        <p:nvSpPr>
          <p:cNvPr id="30730" name="Rectangle 1039"/>
          <p:cNvSpPr>
            <a:spLocks noChangeArrowheads="1"/>
          </p:cNvSpPr>
          <p:nvPr/>
        </p:nvSpPr>
        <p:spPr bwMode="auto">
          <a:xfrm>
            <a:off x="1052513" y="1584325"/>
            <a:ext cx="379412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solidFill>
                  <a:schemeClr val="tx2"/>
                </a:solidFill>
                <a:latin typeface="Arial" charset="0"/>
              </a:rPr>
              <a:t>0</a:t>
            </a:r>
          </a:p>
        </p:txBody>
      </p:sp>
      <p:sp>
        <p:nvSpPr>
          <p:cNvPr id="30731" name="Rectangle 1040"/>
          <p:cNvSpPr>
            <a:spLocks noChangeArrowheads="1"/>
          </p:cNvSpPr>
          <p:nvPr/>
        </p:nvSpPr>
        <p:spPr bwMode="auto">
          <a:xfrm>
            <a:off x="3262313" y="1584325"/>
            <a:ext cx="379412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solidFill>
                  <a:schemeClr val="tx2"/>
                </a:solidFill>
                <a:latin typeface="Arial" charset="0"/>
              </a:rPr>
              <a:t>1</a:t>
            </a:r>
          </a:p>
        </p:txBody>
      </p:sp>
      <p:sp>
        <p:nvSpPr>
          <p:cNvPr id="30732" name="Rectangle 1041"/>
          <p:cNvSpPr>
            <a:spLocks noChangeArrowheads="1"/>
          </p:cNvSpPr>
          <p:nvPr/>
        </p:nvSpPr>
        <p:spPr bwMode="auto">
          <a:xfrm>
            <a:off x="5243513" y="1584325"/>
            <a:ext cx="379412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solidFill>
                  <a:schemeClr val="tx2"/>
                </a:solidFill>
                <a:latin typeface="Arial" charset="0"/>
              </a:rPr>
              <a:t>2</a:t>
            </a:r>
          </a:p>
        </p:txBody>
      </p:sp>
      <p:sp>
        <p:nvSpPr>
          <p:cNvPr id="30733" name="Rectangle 1042"/>
          <p:cNvSpPr>
            <a:spLocks noChangeArrowheads="1"/>
          </p:cNvSpPr>
          <p:nvPr/>
        </p:nvSpPr>
        <p:spPr bwMode="auto">
          <a:xfrm>
            <a:off x="7529513" y="1584325"/>
            <a:ext cx="379412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solidFill>
                  <a:schemeClr val="tx2"/>
                </a:solidFill>
                <a:latin typeface="Arial" charset="0"/>
              </a:rPr>
              <a:t>3</a:t>
            </a:r>
          </a:p>
        </p:txBody>
      </p:sp>
      <p:sp>
        <p:nvSpPr>
          <p:cNvPr id="30734" name="Rectangle 1043"/>
          <p:cNvSpPr>
            <a:spLocks noChangeArrowheads="1"/>
          </p:cNvSpPr>
          <p:nvPr/>
        </p:nvSpPr>
        <p:spPr bwMode="auto">
          <a:xfrm>
            <a:off x="1814513" y="1930400"/>
            <a:ext cx="792162" cy="454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b="1">
                <a:solidFill>
                  <a:schemeClr val="tx2"/>
                </a:solidFill>
                <a:latin typeface="Arial" charset="0"/>
              </a:rPr>
              <a:t>10%</a:t>
            </a:r>
          </a:p>
        </p:txBody>
      </p:sp>
      <p:sp>
        <p:nvSpPr>
          <p:cNvPr id="30735" name="Line 1044"/>
          <p:cNvSpPr>
            <a:spLocks noChangeShapeType="1"/>
          </p:cNvSpPr>
          <p:nvPr/>
        </p:nvSpPr>
        <p:spPr bwMode="auto">
          <a:xfrm>
            <a:off x="3429000" y="3121025"/>
            <a:ext cx="0" cy="7810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36" name="Line 1045"/>
          <p:cNvSpPr>
            <a:spLocks noChangeShapeType="1"/>
          </p:cNvSpPr>
          <p:nvPr/>
        </p:nvSpPr>
        <p:spPr bwMode="auto">
          <a:xfrm>
            <a:off x="3441700" y="3910013"/>
            <a:ext cx="3632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37" name="Line 1046"/>
          <p:cNvSpPr>
            <a:spLocks noChangeShapeType="1"/>
          </p:cNvSpPr>
          <p:nvPr/>
        </p:nvSpPr>
        <p:spPr bwMode="auto">
          <a:xfrm>
            <a:off x="5410200" y="3121025"/>
            <a:ext cx="0" cy="35242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38" name="Line 1047"/>
          <p:cNvSpPr>
            <a:spLocks noChangeShapeType="1"/>
          </p:cNvSpPr>
          <p:nvPr/>
        </p:nvSpPr>
        <p:spPr bwMode="auto">
          <a:xfrm>
            <a:off x="5422900" y="3489325"/>
            <a:ext cx="1651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39" name="Rectangle 1048"/>
          <p:cNvSpPr>
            <a:spLocks noChangeArrowheads="1"/>
          </p:cNvSpPr>
          <p:nvPr/>
        </p:nvSpPr>
        <p:spPr bwMode="auto">
          <a:xfrm>
            <a:off x="7069138" y="3225800"/>
            <a:ext cx="1071562" cy="9429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latin typeface="Arial" charset="0"/>
              </a:rPr>
              <a:t>  66.0</a:t>
            </a:r>
          </a:p>
          <a:p>
            <a:r>
              <a:rPr lang="en-US" sz="2800" b="1" u="sng">
                <a:latin typeface="Arial" charset="0"/>
              </a:rPr>
              <a:t>  12.1</a:t>
            </a:r>
          </a:p>
        </p:txBody>
      </p:sp>
      <p:sp>
        <p:nvSpPr>
          <p:cNvPr id="30740" name="Rectangle 1049"/>
          <p:cNvSpPr>
            <a:spLocks noChangeArrowheads="1"/>
          </p:cNvSpPr>
          <p:nvPr/>
        </p:nvSpPr>
        <p:spPr bwMode="auto">
          <a:xfrm>
            <a:off x="7038975" y="4203700"/>
            <a:ext cx="1073150" cy="515938"/>
          </a:xfrm>
          <a:prstGeom prst="rect">
            <a:avLst/>
          </a:prstGeom>
          <a:solidFill>
            <a:srgbClr val="E3BEFF"/>
          </a:solidFill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latin typeface="Arial" charset="0"/>
              </a:rPr>
              <a:t>158.1</a:t>
            </a:r>
          </a:p>
        </p:txBody>
      </p:sp>
      <p:sp>
        <p:nvSpPr>
          <p:cNvPr id="30741" name="Line 1050"/>
          <p:cNvSpPr>
            <a:spLocks noChangeShapeType="1"/>
          </p:cNvSpPr>
          <p:nvPr/>
        </p:nvSpPr>
        <p:spPr bwMode="auto">
          <a:xfrm>
            <a:off x="7410450" y="5168900"/>
            <a:ext cx="876300" cy="0"/>
          </a:xfrm>
          <a:prstGeom prst="line">
            <a:avLst/>
          </a:prstGeom>
          <a:noFill/>
          <a:ln w="38100" cmpd="dbl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42" name="Rectangle 1051"/>
          <p:cNvSpPr>
            <a:spLocks noChangeArrowheads="1"/>
          </p:cNvSpPr>
          <p:nvPr/>
        </p:nvSpPr>
        <p:spPr bwMode="auto">
          <a:xfrm>
            <a:off x="711200" y="798513"/>
            <a:ext cx="7756525" cy="5762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/>
            <a:r>
              <a:rPr lang="en-US" sz="3200" b="1">
                <a:solidFill>
                  <a:schemeClr val="bg2"/>
                </a:solidFill>
                <a:latin typeface="Arial" charset="0"/>
              </a:rPr>
              <a:t>MIRR for Franchise L (r = 10%)</a:t>
            </a:r>
          </a:p>
        </p:txBody>
      </p:sp>
      <p:sp>
        <p:nvSpPr>
          <p:cNvPr id="30743" name="Rectangle 1052"/>
          <p:cNvSpPr>
            <a:spLocks noChangeArrowheads="1"/>
          </p:cNvSpPr>
          <p:nvPr/>
        </p:nvSpPr>
        <p:spPr bwMode="auto">
          <a:xfrm>
            <a:off x="481013" y="2628900"/>
            <a:ext cx="1192212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latin typeface="Arial" charset="0"/>
              </a:rPr>
              <a:t>-100.0</a:t>
            </a:r>
          </a:p>
        </p:txBody>
      </p:sp>
      <p:sp>
        <p:nvSpPr>
          <p:cNvPr id="30744" name="Rectangle 1053"/>
          <p:cNvSpPr>
            <a:spLocks noChangeArrowheads="1"/>
          </p:cNvSpPr>
          <p:nvPr/>
        </p:nvSpPr>
        <p:spPr bwMode="auto">
          <a:xfrm>
            <a:off x="5624513" y="3097213"/>
            <a:ext cx="792162" cy="454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b="1">
                <a:latin typeface="Arial" charset="0"/>
              </a:rPr>
              <a:t>10%</a:t>
            </a:r>
          </a:p>
        </p:txBody>
      </p:sp>
      <p:sp>
        <p:nvSpPr>
          <p:cNvPr id="30745" name="Rectangle 1054"/>
          <p:cNvSpPr>
            <a:spLocks noChangeArrowheads="1"/>
          </p:cNvSpPr>
          <p:nvPr/>
        </p:nvSpPr>
        <p:spPr bwMode="auto">
          <a:xfrm>
            <a:off x="4024313" y="3544888"/>
            <a:ext cx="792162" cy="454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b="1">
                <a:latin typeface="Arial" charset="0"/>
              </a:rPr>
              <a:t>10%</a:t>
            </a:r>
          </a:p>
        </p:txBody>
      </p:sp>
      <p:sp>
        <p:nvSpPr>
          <p:cNvPr id="30746" name="Rectangle 1055"/>
          <p:cNvSpPr>
            <a:spLocks noChangeArrowheads="1"/>
          </p:cNvSpPr>
          <p:nvPr/>
        </p:nvSpPr>
        <p:spPr bwMode="auto">
          <a:xfrm>
            <a:off x="6569075" y="4845050"/>
            <a:ext cx="2009775" cy="566738"/>
          </a:xfrm>
          <a:prstGeom prst="rect">
            <a:avLst/>
          </a:prstGeom>
          <a:solidFill>
            <a:srgbClr val="E3BEFF"/>
          </a:solidFill>
          <a:ln w="50800">
            <a:solidFill>
              <a:srgbClr val="C09EFB"/>
            </a:solidFill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latin typeface="Arial" charset="0"/>
              </a:rPr>
              <a:t>TV inflows</a:t>
            </a:r>
          </a:p>
        </p:txBody>
      </p:sp>
      <p:sp>
        <p:nvSpPr>
          <p:cNvPr id="30747" name="Line 1056"/>
          <p:cNvSpPr>
            <a:spLocks noChangeShapeType="1"/>
          </p:cNvSpPr>
          <p:nvPr/>
        </p:nvSpPr>
        <p:spPr bwMode="auto">
          <a:xfrm>
            <a:off x="698500" y="4619625"/>
            <a:ext cx="8636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48" name="Rectangle 1057"/>
          <p:cNvSpPr>
            <a:spLocks noChangeArrowheads="1"/>
          </p:cNvSpPr>
          <p:nvPr/>
        </p:nvSpPr>
        <p:spPr bwMode="auto">
          <a:xfrm>
            <a:off x="481013" y="4767263"/>
            <a:ext cx="1273175" cy="515937"/>
          </a:xfrm>
          <a:prstGeom prst="rect">
            <a:avLst/>
          </a:prstGeom>
          <a:solidFill>
            <a:schemeClr val="folHlink"/>
          </a:solidFill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r>
              <a:rPr lang="en-US" sz="2800" b="1">
                <a:latin typeface="Arial" charset="0"/>
              </a:rPr>
              <a:t>-</a:t>
            </a:r>
            <a:r>
              <a:rPr lang="en-US" sz="2800" b="1" u="sng">
                <a:latin typeface="Arial" charset="0"/>
              </a:rPr>
              <a:t>100.0</a:t>
            </a:r>
          </a:p>
        </p:txBody>
      </p:sp>
      <p:sp>
        <p:nvSpPr>
          <p:cNvPr id="30749" name="Line 1058"/>
          <p:cNvSpPr>
            <a:spLocks noChangeShapeType="1"/>
          </p:cNvSpPr>
          <p:nvPr/>
        </p:nvSpPr>
        <p:spPr bwMode="auto">
          <a:xfrm>
            <a:off x="708025" y="5254625"/>
            <a:ext cx="8509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50" name="Rectangle 1059"/>
          <p:cNvSpPr>
            <a:spLocks noChangeArrowheads="1"/>
          </p:cNvSpPr>
          <p:nvPr/>
        </p:nvSpPr>
        <p:spPr bwMode="auto">
          <a:xfrm>
            <a:off x="500063" y="5389563"/>
            <a:ext cx="2266950" cy="566737"/>
          </a:xfrm>
          <a:prstGeom prst="rect">
            <a:avLst/>
          </a:prstGeom>
          <a:solidFill>
            <a:schemeClr val="folHlink"/>
          </a:solidFill>
          <a:ln w="50800">
            <a:solidFill>
              <a:srgbClr val="00AE00"/>
            </a:solidFill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latin typeface="Arial" charset="0"/>
              </a:rPr>
              <a:t>PV outflows</a:t>
            </a:r>
          </a:p>
        </p:txBody>
      </p:sp>
      <p:sp>
        <p:nvSpPr>
          <p:cNvPr id="30751" name="Line 1060"/>
          <p:cNvSpPr>
            <a:spLocks noChangeShapeType="1"/>
          </p:cNvSpPr>
          <p:nvPr/>
        </p:nvSpPr>
        <p:spPr bwMode="auto">
          <a:xfrm flipH="1">
            <a:off x="1928813" y="4440238"/>
            <a:ext cx="501967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0752" name="Rectangle 1061"/>
          <p:cNvSpPr>
            <a:spLocks noChangeArrowheads="1"/>
          </p:cNvSpPr>
          <p:nvPr/>
        </p:nvSpPr>
        <p:spPr bwMode="auto">
          <a:xfrm>
            <a:off x="3295650" y="5656263"/>
            <a:ext cx="2671763" cy="515937"/>
          </a:xfrm>
          <a:prstGeom prst="rect">
            <a:avLst/>
          </a:prstGeom>
          <a:solidFill>
            <a:schemeClr val="accent1"/>
          </a:solidFill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r>
              <a:rPr lang="en-US" sz="2800" b="1">
                <a:latin typeface="Arial" charset="0"/>
              </a:rPr>
              <a:t>MIRR</a:t>
            </a:r>
            <a:r>
              <a:rPr lang="en-US" sz="2800" b="1" baseline="-25000">
                <a:latin typeface="Arial" charset="0"/>
              </a:rPr>
              <a:t>L</a:t>
            </a:r>
            <a:r>
              <a:rPr lang="en-US" sz="2800" b="1">
                <a:latin typeface="Arial" charset="0"/>
              </a:rPr>
              <a:t> = 16.5%</a:t>
            </a:r>
          </a:p>
        </p:txBody>
      </p:sp>
      <p:grpSp>
        <p:nvGrpSpPr>
          <p:cNvPr id="3" name="Group 1069"/>
          <p:cNvGrpSpPr>
            <a:grpSpLocks/>
          </p:cNvGrpSpPr>
          <p:nvPr/>
        </p:nvGrpSpPr>
        <p:grpSpPr bwMode="auto">
          <a:xfrm>
            <a:off x="2416175" y="4678363"/>
            <a:ext cx="3643313" cy="942975"/>
            <a:chOff x="1522" y="2947"/>
            <a:chExt cx="2295" cy="594"/>
          </a:xfrm>
        </p:grpSpPr>
        <p:sp>
          <p:nvSpPr>
            <p:cNvPr id="30754" name="Rectangle 1062"/>
            <p:cNvSpPr>
              <a:spLocks noChangeArrowheads="1"/>
            </p:cNvSpPr>
            <p:nvPr/>
          </p:nvSpPr>
          <p:spPr bwMode="auto">
            <a:xfrm>
              <a:off x="2821" y="2982"/>
              <a:ext cx="726" cy="220"/>
            </a:xfrm>
            <a:prstGeom prst="rect">
              <a:avLst/>
            </a:prstGeom>
            <a:solidFill>
              <a:srgbClr val="E3BEFF"/>
            </a:soli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55" name="Rectangle 1063"/>
            <p:cNvSpPr>
              <a:spLocks noChangeArrowheads="1"/>
            </p:cNvSpPr>
            <p:nvPr/>
          </p:nvSpPr>
          <p:spPr bwMode="auto">
            <a:xfrm>
              <a:off x="1807" y="3118"/>
              <a:ext cx="528" cy="236"/>
            </a:xfrm>
            <a:prstGeom prst="rect">
              <a:avLst/>
            </a:prstGeom>
            <a:solidFill>
              <a:schemeClr val="folHlink"/>
            </a:soli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56" name="Rectangle 1064"/>
            <p:cNvSpPr>
              <a:spLocks noChangeArrowheads="1"/>
            </p:cNvSpPr>
            <p:nvPr/>
          </p:nvSpPr>
          <p:spPr bwMode="auto">
            <a:xfrm>
              <a:off x="2929" y="3238"/>
              <a:ext cx="672" cy="266"/>
            </a:xfrm>
            <a:prstGeom prst="rect">
              <a:avLst/>
            </a:prstGeom>
            <a:solidFill>
              <a:schemeClr val="accent1"/>
            </a:solidFill>
            <a:ln w="12700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57" name="Rectangle 1065"/>
            <p:cNvSpPr>
              <a:spLocks noChangeArrowheads="1"/>
            </p:cNvSpPr>
            <p:nvPr/>
          </p:nvSpPr>
          <p:spPr bwMode="auto">
            <a:xfrm>
              <a:off x="1522" y="3080"/>
              <a:ext cx="1081" cy="32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0488" tIns="44450" rIns="90488" bIns="44450">
              <a:spAutoFit/>
            </a:bodyPr>
            <a:lstStyle/>
            <a:p>
              <a:r>
                <a:rPr lang="en-US" sz="2800" b="1">
                  <a:latin typeface="Arial" charset="0"/>
                </a:rPr>
                <a:t>    $100 = </a:t>
              </a:r>
            </a:p>
          </p:txBody>
        </p:sp>
        <p:grpSp>
          <p:nvGrpSpPr>
            <p:cNvPr id="4" name="Group 1068"/>
            <p:cNvGrpSpPr>
              <a:grpSpLocks/>
            </p:cNvGrpSpPr>
            <p:nvPr/>
          </p:nvGrpSpPr>
          <p:grpSpPr bwMode="auto">
            <a:xfrm>
              <a:off x="2546" y="2947"/>
              <a:ext cx="1271" cy="594"/>
              <a:chOff x="2546" y="2947"/>
              <a:chExt cx="1271" cy="594"/>
            </a:xfrm>
          </p:grpSpPr>
          <p:sp>
            <p:nvSpPr>
              <p:cNvPr id="30759" name="Line 1066"/>
              <p:cNvSpPr>
                <a:spLocks noChangeShapeType="1"/>
              </p:cNvSpPr>
              <p:nvPr/>
            </p:nvSpPr>
            <p:spPr bwMode="auto">
              <a:xfrm>
                <a:off x="2598" y="3223"/>
                <a:ext cx="1209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60" name="Rectangle 1067"/>
              <p:cNvSpPr>
                <a:spLocks noChangeArrowheads="1"/>
              </p:cNvSpPr>
              <p:nvPr/>
            </p:nvSpPr>
            <p:spPr bwMode="auto">
              <a:xfrm>
                <a:off x="2546" y="2947"/>
                <a:ext cx="1271" cy="594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90488" tIns="44450" rIns="90488" bIns="44450">
                <a:spAutoFit/>
              </a:bodyPr>
              <a:lstStyle/>
              <a:p>
                <a:pPr algn="ctr"/>
                <a:r>
                  <a:rPr lang="en-US" sz="2800" b="1">
                    <a:latin typeface="Arial" charset="0"/>
                  </a:rPr>
                  <a:t>$158.1</a:t>
                </a:r>
              </a:p>
              <a:p>
                <a:pPr algn="ctr"/>
                <a:r>
                  <a:rPr lang="en-US" sz="2800" b="1">
                    <a:latin typeface="Arial" charset="0"/>
                  </a:rPr>
                  <a:t>(1+MIRR</a:t>
                </a:r>
                <a:r>
                  <a:rPr lang="en-US" sz="2800" b="1" baseline="-25000">
                    <a:latin typeface="Arial" charset="0"/>
                  </a:rPr>
                  <a:t>L</a:t>
                </a:r>
                <a:r>
                  <a:rPr lang="en-US" sz="2800" b="1">
                    <a:latin typeface="Arial" charset="0"/>
                  </a:rPr>
                  <a:t>)</a:t>
                </a:r>
                <a:r>
                  <a:rPr lang="en-US" sz="2800" b="1" baseline="30000">
                    <a:latin typeface="Arial" charset="0"/>
                  </a:rPr>
                  <a:t>3</a:t>
                </a:r>
              </a:p>
            </p:txBody>
          </p:sp>
        </p:grpSp>
      </p:grpSp>
    </p:spTree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463550" y="657225"/>
            <a:ext cx="6988175" cy="5762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3200" b="1">
                <a:solidFill>
                  <a:schemeClr val="bg2"/>
                </a:solidFill>
                <a:latin typeface="Arial" charset="0"/>
              </a:rPr>
              <a:t>To find TV with 10B, enter in CFLO:</a:t>
            </a:r>
          </a:p>
        </p:txBody>
      </p:sp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463550" y="2236788"/>
            <a:ext cx="1209675" cy="576262"/>
          </a:xfrm>
          <a:prstGeom prst="rect">
            <a:avLst/>
          </a:prstGeom>
          <a:solidFill>
            <a:srgbClr val="FFE7F5"/>
          </a:solidFill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r>
              <a:rPr lang="en-US" sz="3200" b="1">
                <a:latin typeface="Arial" charset="0"/>
              </a:rPr>
              <a:t>I = 10</a:t>
            </a:r>
          </a:p>
        </p:txBody>
      </p:sp>
      <p:sp>
        <p:nvSpPr>
          <p:cNvPr id="31750" name="Rectangle 6"/>
          <p:cNvSpPr>
            <a:spLocks noChangeArrowheads="1"/>
          </p:cNvSpPr>
          <p:nvPr/>
        </p:nvSpPr>
        <p:spPr bwMode="auto">
          <a:xfrm>
            <a:off x="463550" y="2882900"/>
            <a:ext cx="5845175" cy="576263"/>
          </a:xfrm>
          <a:prstGeom prst="rect">
            <a:avLst/>
          </a:prstGeom>
          <a:solidFill>
            <a:schemeClr val="accent1"/>
          </a:solidFill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3200" b="1">
                <a:latin typeface="Arial" charset="0"/>
              </a:rPr>
              <a:t>NPV = 118.78 = PV of inflows.</a:t>
            </a:r>
          </a:p>
        </p:txBody>
      </p:sp>
      <p:sp>
        <p:nvSpPr>
          <p:cNvPr id="31751" name="Rectangle 7"/>
          <p:cNvSpPr>
            <a:spLocks noChangeArrowheads="1"/>
          </p:cNvSpPr>
          <p:nvPr/>
        </p:nvSpPr>
        <p:spPr bwMode="auto">
          <a:xfrm>
            <a:off x="463550" y="3498850"/>
            <a:ext cx="8072438" cy="1063625"/>
          </a:xfrm>
          <a:prstGeom prst="rect">
            <a:avLst/>
          </a:prstGeom>
          <a:solidFill>
            <a:schemeClr val="folHlink"/>
          </a:solidFill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r>
              <a:rPr lang="en-US" sz="3200" b="1">
                <a:latin typeface="Arial" charset="0"/>
              </a:rPr>
              <a:t>Enter PV = -118.78, N = 3, I = 10, PMT = 0.</a:t>
            </a:r>
          </a:p>
          <a:p>
            <a:r>
              <a:rPr lang="en-US" sz="3200" b="1">
                <a:latin typeface="Arial" charset="0"/>
              </a:rPr>
              <a:t>Press FV = 158.10 = FV of inflows.</a:t>
            </a:r>
          </a:p>
        </p:txBody>
      </p:sp>
      <p:sp>
        <p:nvSpPr>
          <p:cNvPr id="31752" name="Rectangle 8"/>
          <p:cNvSpPr>
            <a:spLocks noChangeArrowheads="1"/>
          </p:cNvSpPr>
          <p:nvPr/>
        </p:nvSpPr>
        <p:spPr bwMode="auto">
          <a:xfrm>
            <a:off x="463550" y="4581525"/>
            <a:ext cx="7588250" cy="1550988"/>
          </a:xfrm>
          <a:prstGeom prst="rect">
            <a:avLst/>
          </a:prstGeom>
          <a:solidFill>
            <a:srgbClr val="E3BEFF"/>
          </a:solidFill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r>
              <a:rPr lang="en-US" sz="3200" b="1">
                <a:latin typeface="Arial" charset="0"/>
              </a:rPr>
              <a:t>Enter FV = 158.10, PV = -100, PMT = 0, N = 3.</a:t>
            </a:r>
          </a:p>
          <a:p>
            <a:r>
              <a:rPr lang="en-US" sz="3200" b="1">
                <a:latin typeface="Arial" charset="0"/>
              </a:rPr>
              <a:t>Press I = 16.50% = MIRR.</a:t>
            </a:r>
          </a:p>
        </p:txBody>
      </p:sp>
      <p:sp>
        <p:nvSpPr>
          <p:cNvPr id="31753" name="Rectangle 9"/>
          <p:cNvSpPr>
            <a:spLocks noChangeArrowheads="1"/>
          </p:cNvSpPr>
          <p:nvPr/>
        </p:nvSpPr>
        <p:spPr bwMode="auto">
          <a:xfrm>
            <a:off x="465138" y="1657350"/>
            <a:ext cx="7045325" cy="576263"/>
          </a:xfrm>
          <a:prstGeom prst="rect">
            <a:avLst/>
          </a:prstGeom>
          <a:solidFill>
            <a:srgbClr val="FFE7F5"/>
          </a:solidFill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3200" b="1">
                <a:latin typeface="Arial" charset="0"/>
              </a:rPr>
              <a:t>CF</a:t>
            </a:r>
            <a:r>
              <a:rPr lang="en-US" sz="3200" b="1" baseline="-25000">
                <a:latin typeface="Arial" charset="0"/>
              </a:rPr>
              <a:t>0</a:t>
            </a:r>
            <a:r>
              <a:rPr lang="en-US" sz="3200" b="1">
                <a:latin typeface="Arial" charset="0"/>
              </a:rPr>
              <a:t> = 0, CF</a:t>
            </a:r>
            <a:r>
              <a:rPr lang="en-US" sz="3200" b="1" baseline="-25000">
                <a:latin typeface="Arial" charset="0"/>
              </a:rPr>
              <a:t>1</a:t>
            </a:r>
            <a:r>
              <a:rPr lang="en-US" sz="3200" b="1">
                <a:latin typeface="Arial" charset="0"/>
              </a:rPr>
              <a:t> = 10, CF</a:t>
            </a:r>
            <a:r>
              <a:rPr lang="en-US" sz="3200" b="1" baseline="-25000">
                <a:latin typeface="Arial" charset="0"/>
              </a:rPr>
              <a:t>2</a:t>
            </a:r>
            <a:r>
              <a:rPr lang="en-US" sz="3200" b="1">
                <a:latin typeface="Arial" charset="0"/>
              </a:rPr>
              <a:t> = 60, CF</a:t>
            </a:r>
            <a:r>
              <a:rPr lang="en-US" sz="3200" b="1" baseline="-25000">
                <a:latin typeface="Arial" charset="0"/>
              </a:rPr>
              <a:t>3</a:t>
            </a:r>
            <a:r>
              <a:rPr lang="en-US" sz="3200" b="1">
                <a:latin typeface="Arial" charset="0"/>
              </a:rPr>
              <a:t> = 80</a:t>
            </a:r>
          </a:p>
        </p:txBody>
      </p:sp>
      <p:sp>
        <p:nvSpPr>
          <p:cNvPr id="31754" name="AutoShape 10"/>
          <p:cNvSpPr>
            <a:spLocks noChangeArrowheads="1"/>
          </p:cNvSpPr>
          <p:nvPr/>
        </p:nvSpPr>
        <p:spPr bwMode="auto">
          <a:xfrm>
            <a:off x="3486150" y="2901950"/>
            <a:ext cx="644525" cy="527050"/>
          </a:xfrm>
          <a:prstGeom prst="roundRect">
            <a:avLst>
              <a:gd name="adj" fmla="val 12495"/>
            </a:avLst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5" name="AutoShape 11"/>
          <p:cNvSpPr>
            <a:spLocks noChangeArrowheads="1"/>
          </p:cNvSpPr>
          <p:nvPr/>
        </p:nvSpPr>
        <p:spPr bwMode="auto">
          <a:xfrm>
            <a:off x="1638300" y="3552825"/>
            <a:ext cx="641350" cy="485775"/>
          </a:xfrm>
          <a:prstGeom prst="roundRect">
            <a:avLst>
              <a:gd name="adj" fmla="val 12495"/>
            </a:avLst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6" name="AutoShape 12"/>
          <p:cNvSpPr>
            <a:spLocks noChangeArrowheads="1"/>
          </p:cNvSpPr>
          <p:nvPr/>
        </p:nvSpPr>
        <p:spPr bwMode="auto">
          <a:xfrm>
            <a:off x="2279650" y="5603875"/>
            <a:ext cx="3116263" cy="492125"/>
          </a:xfrm>
          <a:prstGeom prst="roundRect">
            <a:avLst>
              <a:gd name="adj" fmla="val 12495"/>
            </a:avLst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1757" name="AutoShape 13"/>
          <p:cNvSpPr>
            <a:spLocks noChangeArrowheads="1"/>
          </p:cNvSpPr>
          <p:nvPr/>
        </p:nvSpPr>
        <p:spPr bwMode="auto">
          <a:xfrm>
            <a:off x="1646238" y="4037013"/>
            <a:ext cx="685800" cy="534987"/>
          </a:xfrm>
          <a:prstGeom prst="roundRect">
            <a:avLst>
              <a:gd name="adj" fmla="val 12495"/>
            </a:avLst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1026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71" name="Rectangle 1027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72" name="Rectangle 1028"/>
          <p:cNvSpPr>
            <a:spLocks noChangeArrowheads="1"/>
          </p:cNvSpPr>
          <p:nvPr/>
        </p:nvSpPr>
        <p:spPr bwMode="auto">
          <a:xfrm>
            <a:off x="609600" y="684213"/>
            <a:ext cx="7924800" cy="762000"/>
          </a:xfrm>
          <a:prstGeom prst="rect">
            <a:avLst/>
          </a:prstGeom>
          <a:solidFill>
            <a:schemeClr val="accent1"/>
          </a:solidFill>
          <a:ln w="508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2773" name="Rectangle 1029"/>
          <p:cNvSpPr>
            <a:spLocks noGrp="1" noChangeArrowheads="1"/>
          </p:cNvSpPr>
          <p:nvPr>
            <p:ph type="title"/>
          </p:nvPr>
        </p:nvSpPr>
        <p:spPr>
          <a:xfrm>
            <a:off x="685800" y="779463"/>
            <a:ext cx="7772400" cy="606425"/>
          </a:xfrm>
          <a:noFill/>
          <a:ln>
            <a:noFill/>
          </a:ln>
        </p:spPr>
        <p:txBody>
          <a:bodyPr>
            <a:normAutofit fontScale="90000"/>
          </a:bodyPr>
          <a:lstStyle/>
          <a:p>
            <a:r>
              <a:rPr lang="en-US" smtClean="0"/>
              <a:t>Why use MIRR versus IRR?</a:t>
            </a:r>
          </a:p>
        </p:txBody>
      </p:sp>
      <p:sp>
        <p:nvSpPr>
          <p:cNvPr id="32774" name="Rectangle 1030"/>
          <p:cNvSpPr>
            <a:spLocks noChangeArrowheads="1"/>
          </p:cNvSpPr>
          <p:nvPr/>
        </p:nvSpPr>
        <p:spPr bwMode="auto">
          <a:xfrm>
            <a:off x="914400" y="2286000"/>
            <a:ext cx="7634288" cy="34004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3200" b="1">
                <a:latin typeface="Arial" charset="0"/>
              </a:rPr>
              <a:t>MIRR correctly assumes reinvestment at opportunity cost = WACC.  MIRR also avoids the problem of multiple IRRs.</a:t>
            </a:r>
          </a:p>
          <a:p>
            <a:pPr>
              <a:lnSpc>
                <a:spcPct val="90000"/>
              </a:lnSpc>
              <a:spcBef>
                <a:spcPct val="50000"/>
              </a:spcBef>
            </a:pPr>
            <a:r>
              <a:rPr lang="en-US" sz="3200" b="1">
                <a:latin typeface="Arial" charset="0"/>
              </a:rPr>
              <a:t>Managers like rate of return comparisons, and MIRR is better for this than IRR.</a:t>
            </a:r>
          </a:p>
        </p:txBody>
      </p:sp>
    </p:spTree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title"/>
          </p:nvPr>
        </p:nvSpPr>
        <p:spPr>
          <a:xfrm>
            <a:off x="563563" y="658813"/>
            <a:ext cx="5376862" cy="554037"/>
          </a:xfrm>
          <a:solidFill>
            <a:schemeClr val="folHlink"/>
          </a:solidFill>
          <a:ln>
            <a:noFill/>
          </a:ln>
        </p:spPr>
        <p:txBody>
          <a:bodyPr>
            <a:normAutofit fontScale="90000"/>
          </a:bodyPr>
          <a:lstStyle/>
          <a:p>
            <a:pPr algn="l"/>
            <a:r>
              <a:rPr lang="en-US" smtClean="0">
                <a:solidFill>
                  <a:schemeClr val="bg2"/>
                </a:solidFill>
              </a:rPr>
              <a:t>Normal Cash Flow Project:</a:t>
            </a:r>
          </a:p>
        </p:txBody>
      </p:sp>
      <p:sp>
        <p:nvSpPr>
          <p:cNvPr id="33797" name="Rectangle 5"/>
          <p:cNvSpPr>
            <a:spLocks noChangeArrowheads="1"/>
          </p:cNvSpPr>
          <p:nvPr/>
        </p:nvSpPr>
        <p:spPr bwMode="auto">
          <a:xfrm>
            <a:off x="1539875" y="1220788"/>
            <a:ext cx="6445250" cy="15509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3200" b="1">
                <a:latin typeface="Arial" charset="0"/>
              </a:rPr>
              <a:t>Cost (negative CF) followed by a</a:t>
            </a:r>
          </a:p>
          <a:p>
            <a:r>
              <a:rPr lang="en-US" sz="3200" b="1">
                <a:latin typeface="Arial" charset="0"/>
              </a:rPr>
              <a:t>series of positive cash inflows.  </a:t>
            </a:r>
          </a:p>
          <a:p>
            <a:r>
              <a:rPr lang="en-US" sz="3200" b="1" u="sng">
                <a:latin typeface="Arial" charset="0"/>
              </a:rPr>
              <a:t>One</a:t>
            </a:r>
            <a:r>
              <a:rPr lang="en-US" sz="3200" b="1">
                <a:latin typeface="Arial" charset="0"/>
              </a:rPr>
              <a:t> change of signs.</a:t>
            </a:r>
          </a:p>
        </p:txBody>
      </p:sp>
      <p:sp>
        <p:nvSpPr>
          <p:cNvPr id="33798" name="Rectangle 6"/>
          <p:cNvSpPr>
            <a:spLocks noChangeArrowheads="1"/>
          </p:cNvSpPr>
          <p:nvPr/>
        </p:nvSpPr>
        <p:spPr bwMode="auto">
          <a:xfrm>
            <a:off x="565150" y="3125788"/>
            <a:ext cx="6089650" cy="576262"/>
          </a:xfrm>
          <a:prstGeom prst="rect">
            <a:avLst/>
          </a:prstGeom>
          <a:solidFill>
            <a:schemeClr val="folHlink"/>
          </a:solidFill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3200" b="1">
                <a:solidFill>
                  <a:schemeClr val="bg2"/>
                </a:solidFill>
                <a:latin typeface="Arial" charset="0"/>
              </a:rPr>
              <a:t>Nonnormal Cash Flow Project:</a:t>
            </a:r>
          </a:p>
        </p:txBody>
      </p:sp>
      <p:sp>
        <p:nvSpPr>
          <p:cNvPr id="33799" name="Rectangle 7"/>
          <p:cNvSpPr>
            <a:spLocks noChangeArrowheads="1"/>
          </p:cNvSpPr>
          <p:nvPr/>
        </p:nvSpPr>
        <p:spPr bwMode="auto">
          <a:xfrm>
            <a:off x="1539875" y="3735388"/>
            <a:ext cx="6337300" cy="2525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3200" b="1" u="sng">
                <a:latin typeface="Arial" charset="0"/>
              </a:rPr>
              <a:t>Two</a:t>
            </a:r>
            <a:r>
              <a:rPr lang="en-US" sz="3200" b="1">
                <a:latin typeface="Arial" charset="0"/>
              </a:rPr>
              <a:t> or more changes of signs.</a:t>
            </a:r>
          </a:p>
          <a:p>
            <a:r>
              <a:rPr lang="en-US" sz="3200" b="1">
                <a:latin typeface="Arial" charset="0"/>
              </a:rPr>
              <a:t>Most common:  Cost (negative</a:t>
            </a:r>
          </a:p>
          <a:p>
            <a:r>
              <a:rPr lang="en-US" sz="3200" b="1">
                <a:latin typeface="Arial" charset="0"/>
              </a:rPr>
              <a:t>CF), then string of positive CFs,</a:t>
            </a:r>
          </a:p>
          <a:p>
            <a:r>
              <a:rPr lang="en-US" sz="3200" b="1">
                <a:latin typeface="Arial" charset="0"/>
              </a:rPr>
              <a:t>then cost to close project.</a:t>
            </a:r>
          </a:p>
          <a:p>
            <a:r>
              <a:rPr lang="en-US" sz="3200" b="1">
                <a:latin typeface="Arial" charset="0"/>
              </a:rPr>
              <a:t>Nuclear power plant, strip mine.</a:t>
            </a:r>
          </a:p>
        </p:txBody>
      </p:sp>
    </p:spTree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1069975" y="1204913"/>
            <a:ext cx="6099175" cy="5762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3200" b="1" u="sng">
                <a:solidFill>
                  <a:srgbClr val="000000"/>
                </a:solidFill>
                <a:latin typeface="Arial" charset="0"/>
              </a:rPr>
              <a:t>Inflow (+) or Outflow (-) in Year</a:t>
            </a: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1031875" y="2212975"/>
            <a:ext cx="365125" cy="485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600" b="1">
                <a:solidFill>
                  <a:srgbClr val="000000"/>
                </a:solidFill>
                <a:latin typeface="Arial" charset="0"/>
              </a:rPr>
              <a:t>0</a:t>
            </a:r>
          </a:p>
        </p:txBody>
      </p:sp>
      <p:sp>
        <p:nvSpPr>
          <p:cNvPr id="34822" name="Rectangle 6"/>
          <p:cNvSpPr>
            <a:spLocks noChangeArrowheads="1"/>
          </p:cNvSpPr>
          <p:nvPr/>
        </p:nvSpPr>
        <p:spPr bwMode="auto">
          <a:xfrm>
            <a:off x="1992313" y="2212975"/>
            <a:ext cx="365125" cy="485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600" b="1">
                <a:solidFill>
                  <a:srgbClr val="000000"/>
                </a:solidFill>
                <a:latin typeface="Arial" charset="0"/>
              </a:rPr>
              <a:t>1</a:t>
            </a:r>
          </a:p>
        </p:txBody>
      </p:sp>
      <p:sp>
        <p:nvSpPr>
          <p:cNvPr id="34823" name="Rectangle 7"/>
          <p:cNvSpPr>
            <a:spLocks noChangeArrowheads="1"/>
          </p:cNvSpPr>
          <p:nvPr/>
        </p:nvSpPr>
        <p:spPr bwMode="auto">
          <a:xfrm>
            <a:off x="2963863" y="2212975"/>
            <a:ext cx="365125" cy="485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600" b="1">
                <a:solidFill>
                  <a:srgbClr val="000000"/>
                </a:solidFill>
                <a:latin typeface="Arial" charset="0"/>
              </a:rPr>
              <a:t>2</a:t>
            </a:r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3937000" y="2212975"/>
            <a:ext cx="365125" cy="485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600" b="1">
                <a:solidFill>
                  <a:srgbClr val="000000"/>
                </a:solidFill>
                <a:latin typeface="Arial" charset="0"/>
              </a:rPr>
              <a:t>3</a:t>
            </a:r>
          </a:p>
        </p:txBody>
      </p:sp>
      <p:sp>
        <p:nvSpPr>
          <p:cNvPr id="34825" name="Rectangle 9"/>
          <p:cNvSpPr>
            <a:spLocks noChangeArrowheads="1"/>
          </p:cNvSpPr>
          <p:nvPr/>
        </p:nvSpPr>
        <p:spPr bwMode="auto">
          <a:xfrm>
            <a:off x="4908550" y="2212975"/>
            <a:ext cx="365125" cy="485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600" b="1">
                <a:solidFill>
                  <a:srgbClr val="000000"/>
                </a:solidFill>
                <a:latin typeface="Arial" charset="0"/>
              </a:rPr>
              <a:t>4</a:t>
            </a:r>
          </a:p>
        </p:txBody>
      </p:sp>
      <p:sp>
        <p:nvSpPr>
          <p:cNvPr id="34826" name="Rectangle 10"/>
          <p:cNvSpPr>
            <a:spLocks noChangeArrowheads="1"/>
          </p:cNvSpPr>
          <p:nvPr/>
        </p:nvSpPr>
        <p:spPr bwMode="auto">
          <a:xfrm>
            <a:off x="5878513" y="2212975"/>
            <a:ext cx="365125" cy="485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600" b="1">
                <a:solidFill>
                  <a:srgbClr val="000000"/>
                </a:solidFill>
                <a:latin typeface="Arial" charset="0"/>
              </a:rPr>
              <a:t>5</a:t>
            </a:r>
          </a:p>
        </p:txBody>
      </p:sp>
      <p:sp>
        <p:nvSpPr>
          <p:cNvPr id="34827" name="Rectangle 11"/>
          <p:cNvSpPr>
            <a:spLocks noChangeArrowheads="1"/>
          </p:cNvSpPr>
          <p:nvPr/>
        </p:nvSpPr>
        <p:spPr bwMode="auto">
          <a:xfrm>
            <a:off x="6823075" y="2212975"/>
            <a:ext cx="419100" cy="485775"/>
          </a:xfrm>
          <a:prstGeom prst="rect">
            <a:avLst/>
          </a:prstGeom>
          <a:solidFill>
            <a:schemeClr val="accent1"/>
          </a:solidFill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600" b="1">
                <a:solidFill>
                  <a:srgbClr val="000000"/>
                </a:solidFill>
                <a:latin typeface="Arial" charset="0"/>
              </a:rPr>
              <a:t>N</a:t>
            </a:r>
          </a:p>
        </p:txBody>
      </p:sp>
      <p:sp>
        <p:nvSpPr>
          <p:cNvPr id="34828" name="Rectangle 12"/>
          <p:cNvSpPr>
            <a:spLocks noChangeArrowheads="1"/>
          </p:cNvSpPr>
          <p:nvPr/>
        </p:nvSpPr>
        <p:spPr bwMode="auto">
          <a:xfrm>
            <a:off x="7675563" y="2212975"/>
            <a:ext cx="657225" cy="485775"/>
          </a:xfrm>
          <a:prstGeom prst="rect">
            <a:avLst/>
          </a:prstGeom>
          <a:solidFill>
            <a:schemeClr val="folHlink"/>
          </a:solidFill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600" b="1">
                <a:solidFill>
                  <a:srgbClr val="000000"/>
                </a:solidFill>
                <a:latin typeface="Arial" charset="0"/>
              </a:rPr>
              <a:t>NN</a:t>
            </a:r>
          </a:p>
        </p:txBody>
      </p:sp>
      <p:sp>
        <p:nvSpPr>
          <p:cNvPr id="34829" name="Rectangle 13"/>
          <p:cNvSpPr>
            <a:spLocks noChangeArrowheads="1"/>
          </p:cNvSpPr>
          <p:nvPr/>
        </p:nvSpPr>
        <p:spPr bwMode="auto">
          <a:xfrm>
            <a:off x="1068388" y="2836863"/>
            <a:ext cx="290512" cy="485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600" b="1">
                <a:solidFill>
                  <a:srgbClr val="000000"/>
                </a:solidFill>
                <a:latin typeface="Arial" charset="0"/>
              </a:rPr>
              <a:t>-</a:t>
            </a:r>
          </a:p>
        </p:txBody>
      </p:sp>
      <p:sp>
        <p:nvSpPr>
          <p:cNvPr id="34830" name="Rectangle 14"/>
          <p:cNvSpPr>
            <a:spLocks noChangeArrowheads="1"/>
          </p:cNvSpPr>
          <p:nvPr/>
        </p:nvSpPr>
        <p:spPr bwMode="auto">
          <a:xfrm>
            <a:off x="1985963" y="2836863"/>
            <a:ext cx="373062" cy="485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600" b="1">
                <a:solidFill>
                  <a:srgbClr val="000000"/>
                </a:solidFill>
                <a:latin typeface="Arial" charset="0"/>
              </a:rPr>
              <a:t>+</a:t>
            </a:r>
          </a:p>
        </p:txBody>
      </p:sp>
      <p:sp>
        <p:nvSpPr>
          <p:cNvPr id="34831" name="Rectangle 15"/>
          <p:cNvSpPr>
            <a:spLocks noChangeArrowheads="1"/>
          </p:cNvSpPr>
          <p:nvPr/>
        </p:nvSpPr>
        <p:spPr bwMode="auto">
          <a:xfrm>
            <a:off x="2959100" y="2836863"/>
            <a:ext cx="373063" cy="485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600" b="1">
                <a:solidFill>
                  <a:srgbClr val="000000"/>
                </a:solidFill>
                <a:latin typeface="Arial" charset="0"/>
              </a:rPr>
              <a:t>+</a:t>
            </a:r>
          </a:p>
        </p:txBody>
      </p:sp>
      <p:sp>
        <p:nvSpPr>
          <p:cNvPr id="34832" name="Rectangle 16"/>
          <p:cNvSpPr>
            <a:spLocks noChangeArrowheads="1"/>
          </p:cNvSpPr>
          <p:nvPr/>
        </p:nvSpPr>
        <p:spPr bwMode="auto">
          <a:xfrm>
            <a:off x="3930650" y="2836863"/>
            <a:ext cx="373063" cy="485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600" b="1">
                <a:solidFill>
                  <a:srgbClr val="000000"/>
                </a:solidFill>
                <a:latin typeface="Arial" charset="0"/>
              </a:rPr>
              <a:t>+</a:t>
            </a:r>
          </a:p>
        </p:txBody>
      </p:sp>
      <p:sp>
        <p:nvSpPr>
          <p:cNvPr id="34833" name="Rectangle 17"/>
          <p:cNvSpPr>
            <a:spLocks noChangeArrowheads="1"/>
          </p:cNvSpPr>
          <p:nvPr/>
        </p:nvSpPr>
        <p:spPr bwMode="auto">
          <a:xfrm>
            <a:off x="4902200" y="2836863"/>
            <a:ext cx="373063" cy="485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600" b="1">
                <a:solidFill>
                  <a:srgbClr val="000000"/>
                </a:solidFill>
                <a:latin typeface="Arial" charset="0"/>
              </a:rPr>
              <a:t>+</a:t>
            </a:r>
          </a:p>
        </p:txBody>
      </p:sp>
      <p:sp>
        <p:nvSpPr>
          <p:cNvPr id="34834" name="Rectangle 18"/>
          <p:cNvSpPr>
            <a:spLocks noChangeArrowheads="1"/>
          </p:cNvSpPr>
          <p:nvPr/>
        </p:nvSpPr>
        <p:spPr bwMode="auto">
          <a:xfrm>
            <a:off x="5872163" y="2836863"/>
            <a:ext cx="373062" cy="485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600" b="1">
                <a:solidFill>
                  <a:srgbClr val="000000"/>
                </a:solidFill>
                <a:latin typeface="Arial" charset="0"/>
              </a:rPr>
              <a:t>+</a:t>
            </a:r>
          </a:p>
        </p:txBody>
      </p:sp>
      <p:sp>
        <p:nvSpPr>
          <p:cNvPr id="34835" name="Rectangle 19"/>
          <p:cNvSpPr>
            <a:spLocks noChangeArrowheads="1"/>
          </p:cNvSpPr>
          <p:nvPr/>
        </p:nvSpPr>
        <p:spPr bwMode="auto">
          <a:xfrm>
            <a:off x="6823075" y="2836863"/>
            <a:ext cx="419100" cy="485775"/>
          </a:xfrm>
          <a:prstGeom prst="rect">
            <a:avLst/>
          </a:prstGeom>
          <a:solidFill>
            <a:schemeClr val="accent1"/>
          </a:solidFill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600" b="1">
                <a:solidFill>
                  <a:srgbClr val="000000"/>
                </a:solidFill>
                <a:latin typeface="Arial" charset="0"/>
              </a:rPr>
              <a:t>N</a:t>
            </a:r>
          </a:p>
        </p:txBody>
      </p:sp>
      <p:sp>
        <p:nvSpPr>
          <p:cNvPr id="34836" name="Rectangle 20"/>
          <p:cNvSpPr>
            <a:spLocks noChangeArrowheads="1"/>
          </p:cNvSpPr>
          <p:nvPr/>
        </p:nvSpPr>
        <p:spPr bwMode="auto">
          <a:xfrm>
            <a:off x="1068388" y="3462338"/>
            <a:ext cx="290512" cy="485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600" b="1">
                <a:solidFill>
                  <a:srgbClr val="000000"/>
                </a:solidFill>
                <a:latin typeface="Arial" charset="0"/>
              </a:rPr>
              <a:t>-</a:t>
            </a:r>
          </a:p>
        </p:txBody>
      </p:sp>
      <p:sp>
        <p:nvSpPr>
          <p:cNvPr id="34837" name="Rectangle 21"/>
          <p:cNvSpPr>
            <a:spLocks noChangeArrowheads="1"/>
          </p:cNvSpPr>
          <p:nvPr/>
        </p:nvSpPr>
        <p:spPr bwMode="auto">
          <a:xfrm>
            <a:off x="1985963" y="3462338"/>
            <a:ext cx="373062" cy="485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600" b="1">
                <a:solidFill>
                  <a:srgbClr val="000000"/>
                </a:solidFill>
                <a:latin typeface="Arial" charset="0"/>
              </a:rPr>
              <a:t>+</a:t>
            </a:r>
          </a:p>
        </p:txBody>
      </p:sp>
      <p:sp>
        <p:nvSpPr>
          <p:cNvPr id="34838" name="Rectangle 22"/>
          <p:cNvSpPr>
            <a:spLocks noChangeArrowheads="1"/>
          </p:cNvSpPr>
          <p:nvPr/>
        </p:nvSpPr>
        <p:spPr bwMode="auto">
          <a:xfrm>
            <a:off x="2959100" y="3462338"/>
            <a:ext cx="373063" cy="485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600" b="1">
                <a:solidFill>
                  <a:srgbClr val="000000"/>
                </a:solidFill>
                <a:latin typeface="Arial" charset="0"/>
              </a:rPr>
              <a:t>+</a:t>
            </a:r>
          </a:p>
        </p:txBody>
      </p:sp>
      <p:sp>
        <p:nvSpPr>
          <p:cNvPr id="34839" name="Rectangle 23"/>
          <p:cNvSpPr>
            <a:spLocks noChangeArrowheads="1"/>
          </p:cNvSpPr>
          <p:nvPr/>
        </p:nvSpPr>
        <p:spPr bwMode="auto">
          <a:xfrm>
            <a:off x="3930650" y="3462338"/>
            <a:ext cx="373063" cy="485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600" b="1">
                <a:solidFill>
                  <a:srgbClr val="000000"/>
                </a:solidFill>
                <a:latin typeface="Arial" charset="0"/>
              </a:rPr>
              <a:t>+</a:t>
            </a:r>
          </a:p>
        </p:txBody>
      </p:sp>
      <p:sp>
        <p:nvSpPr>
          <p:cNvPr id="34840" name="Rectangle 24"/>
          <p:cNvSpPr>
            <a:spLocks noChangeArrowheads="1"/>
          </p:cNvSpPr>
          <p:nvPr/>
        </p:nvSpPr>
        <p:spPr bwMode="auto">
          <a:xfrm>
            <a:off x="4902200" y="3462338"/>
            <a:ext cx="373063" cy="485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600" b="1">
                <a:solidFill>
                  <a:srgbClr val="000000"/>
                </a:solidFill>
                <a:latin typeface="Arial" charset="0"/>
              </a:rPr>
              <a:t>+</a:t>
            </a:r>
          </a:p>
        </p:txBody>
      </p:sp>
      <p:sp>
        <p:nvSpPr>
          <p:cNvPr id="34841" name="Rectangle 25"/>
          <p:cNvSpPr>
            <a:spLocks noChangeArrowheads="1"/>
          </p:cNvSpPr>
          <p:nvPr/>
        </p:nvSpPr>
        <p:spPr bwMode="auto">
          <a:xfrm>
            <a:off x="5915025" y="3462338"/>
            <a:ext cx="290513" cy="485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600" b="1">
                <a:solidFill>
                  <a:srgbClr val="000000"/>
                </a:solidFill>
                <a:latin typeface="Arial" charset="0"/>
              </a:rPr>
              <a:t>-</a:t>
            </a:r>
          </a:p>
        </p:txBody>
      </p:sp>
      <p:sp>
        <p:nvSpPr>
          <p:cNvPr id="34842" name="Rectangle 26"/>
          <p:cNvSpPr>
            <a:spLocks noChangeArrowheads="1"/>
          </p:cNvSpPr>
          <p:nvPr/>
        </p:nvSpPr>
        <p:spPr bwMode="auto">
          <a:xfrm>
            <a:off x="7675563" y="3462338"/>
            <a:ext cx="657225" cy="485775"/>
          </a:xfrm>
          <a:prstGeom prst="rect">
            <a:avLst/>
          </a:prstGeom>
          <a:solidFill>
            <a:schemeClr val="folHlink"/>
          </a:solidFill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600" b="1">
                <a:solidFill>
                  <a:srgbClr val="000000"/>
                </a:solidFill>
                <a:latin typeface="Arial" charset="0"/>
              </a:rPr>
              <a:t>NN</a:t>
            </a:r>
          </a:p>
        </p:txBody>
      </p:sp>
      <p:sp>
        <p:nvSpPr>
          <p:cNvPr id="34843" name="Rectangle 27"/>
          <p:cNvSpPr>
            <a:spLocks noChangeArrowheads="1"/>
          </p:cNvSpPr>
          <p:nvPr/>
        </p:nvSpPr>
        <p:spPr bwMode="auto">
          <a:xfrm>
            <a:off x="1068388" y="4086225"/>
            <a:ext cx="290512" cy="485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600" b="1">
                <a:solidFill>
                  <a:srgbClr val="000000"/>
                </a:solidFill>
                <a:latin typeface="Arial" charset="0"/>
              </a:rPr>
              <a:t>-</a:t>
            </a:r>
          </a:p>
        </p:txBody>
      </p:sp>
      <p:sp>
        <p:nvSpPr>
          <p:cNvPr id="34844" name="Rectangle 28"/>
          <p:cNvSpPr>
            <a:spLocks noChangeArrowheads="1"/>
          </p:cNvSpPr>
          <p:nvPr/>
        </p:nvSpPr>
        <p:spPr bwMode="auto">
          <a:xfrm>
            <a:off x="2028825" y="4086225"/>
            <a:ext cx="290513" cy="485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600" b="1">
                <a:solidFill>
                  <a:srgbClr val="000000"/>
                </a:solidFill>
                <a:latin typeface="Arial" charset="0"/>
              </a:rPr>
              <a:t>-</a:t>
            </a:r>
          </a:p>
        </p:txBody>
      </p:sp>
      <p:sp>
        <p:nvSpPr>
          <p:cNvPr id="34845" name="Rectangle 29"/>
          <p:cNvSpPr>
            <a:spLocks noChangeArrowheads="1"/>
          </p:cNvSpPr>
          <p:nvPr/>
        </p:nvSpPr>
        <p:spPr bwMode="auto">
          <a:xfrm>
            <a:off x="3000375" y="4086225"/>
            <a:ext cx="290513" cy="485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600" b="1">
                <a:solidFill>
                  <a:srgbClr val="000000"/>
                </a:solidFill>
                <a:latin typeface="Arial" charset="0"/>
              </a:rPr>
              <a:t>-</a:t>
            </a:r>
          </a:p>
        </p:txBody>
      </p:sp>
      <p:sp>
        <p:nvSpPr>
          <p:cNvPr id="34846" name="Rectangle 30"/>
          <p:cNvSpPr>
            <a:spLocks noChangeArrowheads="1"/>
          </p:cNvSpPr>
          <p:nvPr/>
        </p:nvSpPr>
        <p:spPr bwMode="auto">
          <a:xfrm>
            <a:off x="3930650" y="4086225"/>
            <a:ext cx="373063" cy="485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600" b="1">
                <a:solidFill>
                  <a:srgbClr val="000000"/>
                </a:solidFill>
                <a:latin typeface="Arial" charset="0"/>
              </a:rPr>
              <a:t>+</a:t>
            </a:r>
          </a:p>
        </p:txBody>
      </p:sp>
      <p:sp>
        <p:nvSpPr>
          <p:cNvPr id="34847" name="Rectangle 31"/>
          <p:cNvSpPr>
            <a:spLocks noChangeArrowheads="1"/>
          </p:cNvSpPr>
          <p:nvPr/>
        </p:nvSpPr>
        <p:spPr bwMode="auto">
          <a:xfrm>
            <a:off x="4902200" y="4086225"/>
            <a:ext cx="373063" cy="485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600" b="1">
                <a:solidFill>
                  <a:srgbClr val="000000"/>
                </a:solidFill>
                <a:latin typeface="Arial" charset="0"/>
              </a:rPr>
              <a:t>+</a:t>
            </a:r>
          </a:p>
        </p:txBody>
      </p:sp>
      <p:sp>
        <p:nvSpPr>
          <p:cNvPr id="34848" name="Rectangle 32"/>
          <p:cNvSpPr>
            <a:spLocks noChangeArrowheads="1"/>
          </p:cNvSpPr>
          <p:nvPr/>
        </p:nvSpPr>
        <p:spPr bwMode="auto">
          <a:xfrm>
            <a:off x="5872163" y="4086225"/>
            <a:ext cx="373062" cy="485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600" b="1">
                <a:solidFill>
                  <a:srgbClr val="000000"/>
                </a:solidFill>
                <a:latin typeface="Arial" charset="0"/>
              </a:rPr>
              <a:t>+</a:t>
            </a:r>
          </a:p>
        </p:txBody>
      </p:sp>
      <p:sp>
        <p:nvSpPr>
          <p:cNvPr id="34849" name="Rectangle 33"/>
          <p:cNvSpPr>
            <a:spLocks noChangeArrowheads="1"/>
          </p:cNvSpPr>
          <p:nvPr/>
        </p:nvSpPr>
        <p:spPr bwMode="auto">
          <a:xfrm>
            <a:off x="6823075" y="4086225"/>
            <a:ext cx="419100" cy="485775"/>
          </a:xfrm>
          <a:prstGeom prst="rect">
            <a:avLst/>
          </a:prstGeom>
          <a:solidFill>
            <a:schemeClr val="accent1"/>
          </a:solidFill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600" b="1">
                <a:solidFill>
                  <a:srgbClr val="000000"/>
                </a:solidFill>
                <a:latin typeface="Arial" charset="0"/>
              </a:rPr>
              <a:t>N</a:t>
            </a:r>
          </a:p>
        </p:txBody>
      </p:sp>
      <p:sp>
        <p:nvSpPr>
          <p:cNvPr id="34850" name="Rectangle 34"/>
          <p:cNvSpPr>
            <a:spLocks noChangeArrowheads="1"/>
          </p:cNvSpPr>
          <p:nvPr/>
        </p:nvSpPr>
        <p:spPr bwMode="auto">
          <a:xfrm>
            <a:off x="1025525" y="4711700"/>
            <a:ext cx="373063" cy="485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600" b="1">
                <a:solidFill>
                  <a:srgbClr val="000000"/>
                </a:solidFill>
                <a:latin typeface="Arial" charset="0"/>
              </a:rPr>
              <a:t>+</a:t>
            </a:r>
          </a:p>
        </p:txBody>
      </p:sp>
      <p:sp>
        <p:nvSpPr>
          <p:cNvPr id="34851" name="Rectangle 35"/>
          <p:cNvSpPr>
            <a:spLocks noChangeArrowheads="1"/>
          </p:cNvSpPr>
          <p:nvPr/>
        </p:nvSpPr>
        <p:spPr bwMode="auto">
          <a:xfrm>
            <a:off x="1985963" y="4711700"/>
            <a:ext cx="373062" cy="485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600" b="1">
                <a:solidFill>
                  <a:srgbClr val="000000"/>
                </a:solidFill>
                <a:latin typeface="Arial" charset="0"/>
              </a:rPr>
              <a:t>+</a:t>
            </a:r>
          </a:p>
        </p:txBody>
      </p:sp>
      <p:sp>
        <p:nvSpPr>
          <p:cNvPr id="34852" name="Rectangle 36"/>
          <p:cNvSpPr>
            <a:spLocks noChangeArrowheads="1"/>
          </p:cNvSpPr>
          <p:nvPr/>
        </p:nvSpPr>
        <p:spPr bwMode="auto">
          <a:xfrm>
            <a:off x="2959100" y="4711700"/>
            <a:ext cx="373063" cy="485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600" b="1">
                <a:solidFill>
                  <a:srgbClr val="000000"/>
                </a:solidFill>
                <a:latin typeface="Arial" charset="0"/>
              </a:rPr>
              <a:t>+</a:t>
            </a:r>
          </a:p>
        </p:txBody>
      </p:sp>
      <p:sp>
        <p:nvSpPr>
          <p:cNvPr id="34853" name="Rectangle 37"/>
          <p:cNvSpPr>
            <a:spLocks noChangeArrowheads="1"/>
          </p:cNvSpPr>
          <p:nvPr/>
        </p:nvSpPr>
        <p:spPr bwMode="auto">
          <a:xfrm>
            <a:off x="3973513" y="4711700"/>
            <a:ext cx="290512" cy="485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600" b="1">
                <a:solidFill>
                  <a:srgbClr val="000000"/>
                </a:solidFill>
                <a:latin typeface="Arial" charset="0"/>
              </a:rPr>
              <a:t>-</a:t>
            </a:r>
          </a:p>
        </p:txBody>
      </p:sp>
      <p:sp>
        <p:nvSpPr>
          <p:cNvPr id="34854" name="Rectangle 38"/>
          <p:cNvSpPr>
            <a:spLocks noChangeArrowheads="1"/>
          </p:cNvSpPr>
          <p:nvPr/>
        </p:nvSpPr>
        <p:spPr bwMode="auto">
          <a:xfrm>
            <a:off x="4945063" y="4711700"/>
            <a:ext cx="290512" cy="485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600" b="1">
                <a:solidFill>
                  <a:srgbClr val="000000"/>
                </a:solidFill>
                <a:latin typeface="Arial" charset="0"/>
              </a:rPr>
              <a:t>-</a:t>
            </a:r>
          </a:p>
        </p:txBody>
      </p:sp>
      <p:sp>
        <p:nvSpPr>
          <p:cNvPr id="34855" name="Rectangle 39"/>
          <p:cNvSpPr>
            <a:spLocks noChangeArrowheads="1"/>
          </p:cNvSpPr>
          <p:nvPr/>
        </p:nvSpPr>
        <p:spPr bwMode="auto">
          <a:xfrm>
            <a:off x="5915025" y="4711700"/>
            <a:ext cx="290513" cy="485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600" b="1">
                <a:solidFill>
                  <a:srgbClr val="000000"/>
                </a:solidFill>
                <a:latin typeface="Arial" charset="0"/>
              </a:rPr>
              <a:t>-</a:t>
            </a:r>
          </a:p>
        </p:txBody>
      </p:sp>
      <p:sp>
        <p:nvSpPr>
          <p:cNvPr id="34856" name="Rectangle 40"/>
          <p:cNvSpPr>
            <a:spLocks noChangeArrowheads="1"/>
          </p:cNvSpPr>
          <p:nvPr/>
        </p:nvSpPr>
        <p:spPr bwMode="auto">
          <a:xfrm>
            <a:off x="6823075" y="4711700"/>
            <a:ext cx="419100" cy="485775"/>
          </a:xfrm>
          <a:prstGeom prst="rect">
            <a:avLst/>
          </a:prstGeom>
          <a:solidFill>
            <a:schemeClr val="accent1"/>
          </a:solidFill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600" b="1">
                <a:solidFill>
                  <a:srgbClr val="000000"/>
                </a:solidFill>
                <a:latin typeface="Arial" charset="0"/>
              </a:rPr>
              <a:t>N</a:t>
            </a:r>
          </a:p>
        </p:txBody>
      </p:sp>
      <p:sp>
        <p:nvSpPr>
          <p:cNvPr id="34857" name="Rectangle 41"/>
          <p:cNvSpPr>
            <a:spLocks noChangeArrowheads="1"/>
          </p:cNvSpPr>
          <p:nvPr/>
        </p:nvSpPr>
        <p:spPr bwMode="auto">
          <a:xfrm>
            <a:off x="1068388" y="5335588"/>
            <a:ext cx="290512" cy="485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600" b="1">
                <a:solidFill>
                  <a:srgbClr val="000000"/>
                </a:solidFill>
                <a:latin typeface="Arial" charset="0"/>
              </a:rPr>
              <a:t>-</a:t>
            </a:r>
          </a:p>
        </p:txBody>
      </p:sp>
      <p:sp>
        <p:nvSpPr>
          <p:cNvPr id="34858" name="Rectangle 42"/>
          <p:cNvSpPr>
            <a:spLocks noChangeArrowheads="1"/>
          </p:cNvSpPr>
          <p:nvPr/>
        </p:nvSpPr>
        <p:spPr bwMode="auto">
          <a:xfrm>
            <a:off x="1985963" y="5335588"/>
            <a:ext cx="373062" cy="485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600" b="1">
                <a:solidFill>
                  <a:srgbClr val="000000"/>
                </a:solidFill>
                <a:latin typeface="Arial" charset="0"/>
              </a:rPr>
              <a:t>+</a:t>
            </a:r>
          </a:p>
        </p:txBody>
      </p:sp>
      <p:sp>
        <p:nvSpPr>
          <p:cNvPr id="34859" name="Rectangle 43"/>
          <p:cNvSpPr>
            <a:spLocks noChangeArrowheads="1"/>
          </p:cNvSpPr>
          <p:nvPr/>
        </p:nvSpPr>
        <p:spPr bwMode="auto">
          <a:xfrm>
            <a:off x="2959100" y="5335588"/>
            <a:ext cx="373063" cy="485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600" b="1">
                <a:solidFill>
                  <a:srgbClr val="000000"/>
                </a:solidFill>
                <a:latin typeface="Arial" charset="0"/>
              </a:rPr>
              <a:t>+</a:t>
            </a:r>
          </a:p>
        </p:txBody>
      </p:sp>
      <p:sp>
        <p:nvSpPr>
          <p:cNvPr id="34860" name="Rectangle 44"/>
          <p:cNvSpPr>
            <a:spLocks noChangeArrowheads="1"/>
          </p:cNvSpPr>
          <p:nvPr/>
        </p:nvSpPr>
        <p:spPr bwMode="auto">
          <a:xfrm>
            <a:off x="3973513" y="5335588"/>
            <a:ext cx="290512" cy="485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600" b="1">
                <a:solidFill>
                  <a:srgbClr val="000000"/>
                </a:solidFill>
                <a:latin typeface="Arial" charset="0"/>
              </a:rPr>
              <a:t>-</a:t>
            </a:r>
          </a:p>
        </p:txBody>
      </p:sp>
      <p:sp>
        <p:nvSpPr>
          <p:cNvPr id="34861" name="Rectangle 45"/>
          <p:cNvSpPr>
            <a:spLocks noChangeArrowheads="1"/>
          </p:cNvSpPr>
          <p:nvPr/>
        </p:nvSpPr>
        <p:spPr bwMode="auto">
          <a:xfrm>
            <a:off x="4902200" y="5335588"/>
            <a:ext cx="373063" cy="485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600" b="1">
                <a:solidFill>
                  <a:srgbClr val="000000"/>
                </a:solidFill>
                <a:latin typeface="Arial" charset="0"/>
              </a:rPr>
              <a:t>+</a:t>
            </a:r>
          </a:p>
        </p:txBody>
      </p:sp>
      <p:sp>
        <p:nvSpPr>
          <p:cNvPr id="34862" name="Rectangle 46"/>
          <p:cNvSpPr>
            <a:spLocks noChangeArrowheads="1"/>
          </p:cNvSpPr>
          <p:nvPr/>
        </p:nvSpPr>
        <p:spPr bwMode="auto">
          <a:xfrm>
            <a:off x="5915025" y="5335588"/>
            <a:ext cx="290513" cy="485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600" b="1">
                <a:solidFill>
                  <a:srgbClr val="000000"/>
                </a:solidFill>
                <a:latin typeface="Arial" charset="0"/>
              </a:rPr>
              <a:t>-</a:t>
            </a:r>
          </a:p>
        </p:txBody>
      </p:sp>
      <p:sp>
        <p:nvSpPr>
          <p:cNvPr id="34863" name="Rectangle 47"/>
          <p:cNvSpPr>
            <a:spLocks noChangeArrowheads="1"/>
          </p:cNvSpPr>
          <p:nvPr/>
        </p:nvSpPr>
        <p:spPr bwMode="auto">
          <a:xfrm>
            <a:off x="7675563" y="5335588"/>
            <a:ext cx="657225" cy="485775"/>
          </a:xfrm>
          <a:prstGeom prst="rect">
            <a:avLst/>
          </a:prstGeom>
          <a:solidFill>
            <a:schemeClr val="folHlink"/>
          </a:solidFill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600" b="1">
                <a:solidFill>
                  <a:srgbClr val="000000"/>
                </a:solidFill>
                <a:latin typeface="Arial" charset="0"/>
              </a:rPr>
              <a:t>NN</a:t>
            </a:r>
          </a:p>
        </p:txBody>
      </p:sp>
      <p:sp>
        <p:nvSpPr>
          <p:cNvPr id="34864" name="Line 48"/>
          <p:cNvSpPr>
            <a:spLocks noChangeShapeType="1"/>
          </p:cNvSpPr>
          <p:nvPr/>
        </p:nvSpPr>
        <p:spPr bwMode="auto">
          <a:xfrm>
            <a:off x="1130300" y="2670175"/>
            <a:ext cx="203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65" name="Line 49"/>
          <p:cNvSpPr>
            <a:spLocks noChangeShapeType="1"/>
          </p:cNvSpPr>
          <p:nvPr/>
        </p:nvSpPr>
        <p:spPr bwMode="auto">
          <a:xfrm>
            <a:off x="2120900" y="2670175"/>
            <a:ext cx="203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66" name="Line 50"/>
          <p:cNvSpPr>
            <a:spLocks noChangeShapeType="1"/>
          </p:cNvSpPr>
          <p:nvPr/>
        </p:nvSpPr>
        <p:spPr bwMode="auto">
          <a:xfrm>
            <a:off x="3035300" y="2670175"/>
            <a:ext cx="203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67" name="Line 51"/>
          <p:cNvSpPr>
            <a:spLocks noChangeShapeType="1"/>
          </p:cNvSpPr>
          <p:nvPr/>
        </p:nvSpPr>
        <p:spPr bwMode="auto">
          <a:xfrm>
            <a:off x="4025900" y="2670175"/>
            <a:ext cx="203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68" name="Line 52"/>
          <p:cNvSpPr>
            <a:spLocks noChangeShapeType="1"/>
          </p:cNvSpPr>
          <p:nvPr/>
        </p:nvSpPr>
        <p:spPr bwMode="auto">
          <a:xfrm>
            <a:off x="5016500" y="2670175"/>
            <a:ext cx="203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69" name="Line 53"/>
          <p:cNvSpPr>
            <a:spLocks noChangeShapeType="1"/>
          </p:cNvSpPr>
          <p:nvPr/>
        </p:nvSpPr>
        <p:spPr bwMode="auto">
          <a:xfrm>
            <a:off x="6007100" y="2670175"/>
            <a:ext cx="203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4870" name="Line 54"/>
          <p:cNvSpPr>
            <a:spLocks noChangeShapeType="1"/>
          </p:cNvSpPr>
          <p:nvPr/>
        </p:nvSpPr>
        <p:spPr bwMode="auto">
          <a:xfrm>
            <a:off x="6845300" y="2670175"/>
            <a:ext cx="15748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609600" y="684213"/>
            <a:ext cx="7924800" cy="762000"/>
          </a:xfrm>
          <a:prstGeom prst="rect">
            <a:avLst/>
          </a:prstGeom>
          <a:solidFill>
            <a:schemeClr val="accent1"/>
          </a:solidFill>
          <a:ln w="508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45" name="Rectangle 5"/>
          <p:cNvSpPr>
            <a:spLocks noGrp="1" noChangeArrowheads="1"/>
          </p:cNvSpPr>
          <p:nvPr>
            <p:ph type="title"/>
          </p:nvPr>
        </p:nvSpPr>
        <p:spPr>
          <a:xfrm>
            <a:off x="685800" y="762000"/>
            <a:ext cx="7772400" cy="623888"/>
          </a:xfrm>
          <a:noFill/>
          <a:ln>
            <a:noFill/>
          </a:ln>
        </p:spPr>
        <p:txBody>
          <a:bodyPr>
            <a:normAutofit fontScale="90000"/>
          </a:bodyPr>
          <a:lstStyle/>
          <a:p>
            <a:r>
              <a:rPr lang="en-US" smtClean="0"/>
              <a:t>Pavilion Project:  NPV and IRR?</a:t>
            </a:r>
          </a:p>
        </p:txBody>
      </p:sp>
      <p:sp>
        <p:nvSpPr>
          <p:cNvPr id="35846" name="Rectangle 6"/>
          <p:cNvSpPr>
            <a:spLocks noChangeArrowheads="1"/>
          </p:cNvSpPr>
          <p:nvPr/>
        </p:nvSpPr>
        <p:spPr bwMode="auto">
          <a:xfrm>
            <a:off x="3948113" y="3271838"/>
            <a:ext cx="1073150" cy="5159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solidFill>
                  <a:schemeClr val="tx2"/>
                </a:solidFill>
                <a:latin typeface="Arial" charset="0"/>
              </a:rPr>
              <a:t>5,000</a:t>
            </a:r>
          </a:p>
        </p:txBody>
      </p:sp>
      <p:sp>
        <p:nvSpPr>
          <p:cNvPr id="35847" name="Rectangle 7"/>
          <p:cNvSpPr>
            <a:spLocks noChangeArrowheads="1"/>
          </p:cNvSpPr>
          <p:nvPr/>
        </p:nvSpPr>
        <p:spPr bwMode="auto">
          <a:xfrm>
            <a:off x="7445375" y="3316288"/>
            <a:ext cx="69215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48" name="Line 8"/>
          <p:cNvSpPr>
            <a:spLocks noChangeShapeType="1"/>
          </p:cNvSpPr>
          <p:nvPr/>
        </p:nvSpPr>
        <p:spPr bwMode="auto">
          <a:xfrm>
            <a:off x="1335088" y="2687638"/>
            <a:ext cx="0" cy="628650"/>
          </a:xfrm>
          <a:prstGeom prst="line">
            <a:avLst/>
          </a:prstGeom>
          <a:noFill/>
          <a:ln w="25400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49" name="Line 9"/>
          <p:cNvSpPr>
            <a:spLocks noChangeShapeType="1"/>
          </p:cNvSpPr>
          <p:nvPr/>
        </p:nvSpPr>
        <p:spPr bwMode="auto">
          <a:xfrm>
            <a:off x="4535488" y="2687638"/>
            <a:ext cx="0" cy="628650"/>
          </a:xfrm>
          <a:prstGeom prst="line">
            <a:avLst/>
          </a:prstGeom>
          <a:noFill/>
          <a:ln w="25400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50" name="Line 10"/>
          <p:cNvSpPr>
            <a:spLocks noChangeShapeType="1"/>
          </p:cNvSpPr>
          <p:nvPr/>
        </p:nvSpPr>
        <p:spPr bwMode="auto">
          <a:xfrm>
            <a:off x="7812088" y="2687638"/>
            <a:ext cx="0" cy="628650"/>
          </a:xfrm>
          <a:prstGeom prst="line">
            <a:avLst/>
          </a:prstGeom>
          <a:noFill/>
          <a:ln w="25400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51" name="Line 11"/>
          <p:cNvSpPr>
            <a:spLocks noChangeShapeType="1"/>
          </p:cNvSpPr>
          <p:nvPr/>
        </p:nvSpPr>
        <p:spPr bwMode="auto">
          <a:xfrm>
            <a:off x="1347788" y="2965450"/>
            <a:ext cx="6451600" cy="0"/>
          </a:xfrm>
          <a:prstGeom prst="line">
            <a:avLst/>
          </a:prstGeom>
          <a:noFill/>
          <a:ln w="25400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5852" name="Rectangle 12"/>
          <p:cNvSpPr>
            <a:spLocks noChangeArrowheads="1"/>
          </p:cNvSpPr>
          <p:nvPr/>
        </p:nvSpPr>
        <p:spPr bwMode="auto">
          <a:xfrm>
            <a:off x="7113588" y="3271838"/>
            <a:ext cx="1192212" cy="5159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solidFill>
                  <a:schemeClr val="tx2"/>
                </a:solidFill>
                <a:latin typeface="Arial" charset="0"/>
              </a:rPr>
              <a:t>-5,000</a:t>
            </a:r>
          </a:p>
        </p:txBody>
      </p:sp>
      <p:sp>
        <p:nvSpPr>
          <p:cNvPr id="35853" name="Rectangle 13"/>
          <p:cNvSpPr>
            <a:spLocks noChangeArrowheads="1"/>
          </p:cNvSpPr>
          <p:nvPr/>
        </p:nvSpPr>
        <p:spPr bwMode="auto">
          <a:xfrm>
            <a:off x="1150938" y="2238375"/>
            <a:ext cx="379412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solidFill>
                  <a:schemeClr val="tx2"/>
                </a:solidFill>
                <a:latin typeface="Arial" charset="0"/>
              </a:rPr>
              <a:t>0</a:t>
            </a:r>
          </a:p>
        </p:txBody>
      </p:sp>
      <p:sp>
        <p:nvSpPr>
          <p:cNvPr id="35854" name="Rectangle 14"/>
          <p:cNvSpPr>
            <a:spLocks noChangeArrowheads="1"/>
          </p:cNvSpPr>
          <p:nvPr/>
        </p:nvSpPr>
        <p:spPr bwMode="auto">
          <a:xfrm>
            <a:off x="4344988" y="2238375"/>
            <a:ext cx="379412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solidFill>
                  <a:schemeClr val="tx2"/>
                </a:solidFill>
                <a:latin typeface="Arial" charset="0"/>
              </a:rPr>
              <a:t>1</a:t>
            </a:r>
          </a:p>
        </p:txBody>
      </p:sp>
      <p:sp>
        <p:nvSpPr>
          <p:cNvPr id="35855" name="Rectangle 15"/>
          <p:cNvSpPr>
            <a:spLocks noChangeArrowheads="1"/>
          </p:cNvSpPr>
          <p:nvPr/>
        </p:nvSpPr>
        <p:spPr bwMode="auto">
          <a:xfrm>
            <a:off x="7621588" y="2238375"/>
            <a:ext cx="379412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solidFill>
                  <a:schemeClr val="tx2"/>
                </a:solidFill>
                <a:latin typeface="Arial" charset="0"/>
              </a:rPr>
              <a:t>2</a:t>
            </a:r>
          </a:p>
        </p:txBody>
      </p:sp>
      <p:sp>
        <p:nvSpPr>
          <p:cNvPr id="35856" name="Rectangle 16"/>
          <p:cNvSpPr>
            <a:spLocks noChangeArrowheads="1"/>
          </p:cNvSpPr>
          <p:nvPr/>
        </p:nvSpPr>
        <p:spPr bwMode="auto">
          <a:xfrm>
            <a:off x="1930400" y="2573338"/>
            <a:ext cx="1257300" cy="454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b="1">
                <a:solidFill>
                  <a:schemeClr val="tx2"/>
                </a:solidFill>
                <a:latin typeface="Arial" charset="0"/>
              </a:rPr>
              <a:t>r = 10%</a:t>
            </a:r>
          </a:p>
        </p:txBody>
      </p:sp>
      <p:sp>
        <p:nvSpPr>
          <p:cNvPr id="35857" name="Rectangle 17"/>
          <p:cNvSpPr>
            <a:spLocks noChangeArrowheads="1"/>
          </p:cNvSpPr>
          <p:nvPr/>
        </p:nvSpPr>
        <p:spPr bwMode="auto">
          <a:xfrm>
            <a:off x="893763" y="3271838"/>
            <a:ext cx="895350" cy="5159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solidFill>
                  <a:schemeClr val="tx2"/>
                </a:solidFill>
                <a:latin typeface="Arial" charset="0"/>
              </a:rPr>
              <a:t>-800</a:t>
            </a:r>
          </a:p>
        </p:txBody>
      </p:sp>
      <p:sp>
        <p:nvSpPr>
          <p:cNvPr id="35858" name="Rectangle 18"/>
          <p:cNvSpPr>
            <a:spLocks noChangeArrowheads="1"/>
          </p:cNvSpPr>
          <p:nvPr/>
        </p:nvSpPr>
        <p:spPr bwMode="auto">
          <a:xfrm>
            <a:off x="1204913" y="4318000"/>
            <a:ext cx="6259512" cy="5762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3200" b="1">
                <a:latin typeface="Arial" charset="0"/>
              </a:rPr>
              <a:t>Enter CFs in CFLO, enter I = 10.</a:t>
            </a:r>
          </a:p>
        </p:txBody>
      </p:sp>
      <p:sp>
        <p:nvSpPr>
          <p:cNvPr id="35859" name="Rectangle 19"/>
          <p:cNvSpPr>
            <a:spLocks noChangeArrowheads="1"/>
          </p:cNvSpPr>
          <p:nvPr/>
        </p:nvSpPr>
        <p:spPr bwMode="auto">
          <a:xfrm>
            <a:off x="1204913" y="4927600"/>
            <a:ext cx="2855912" cy="576263"/>
          </a:xfrm>
          <a:prstGeom prst="rect">
            <a:avLst/>
          </a:prstGeom>
          <a:solidFill>
            <a:schemeClr val="accent1"/>
          </a:solidFill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3200" b="1">
                <a:latin typeface="Arial" charset="0"/>
              </a:rPr>
              <a:t>NPV = -386.78</a:t>
            </a:r>
          </a:p>
        </p:txBody>
      </p:sp>
      <p:sp>
        <p:nvSpPr>
          <p:cNvPr id="35860" name="Rectangle 20"/>
          <p:cNvSpPr>
            <a:spLocks noChangeArrowheads="1"/>
          </p:cNvSpPr>
          <p:nvPr/>
        </p:nvSpPr>
        <p:spPr bwMode="auto">
          <a:xfrm>
            <a:off x="1204913" y="5537200"/>
            <a:ext cx="4256087" cy="576263"/>
          </a:xfrm>
          <a:prstGeom prst="rect">
            <a:avLst/>
          </a:prstGeom>
          <a:solidFill>
            <a:schemeClr val="folHlink"/>
          </a:solidFill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3200" b="1">
                <a:latin typeface="Arial" charset="0"/>
              </a:rPr>
              <a:t>IRR = ERROR.  Why?</a:t>
            </a:r>
          </a:p>
        </p:txBody>
      </p:sp>
    </p:spTree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67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596900" y="542925"/>
            <a:ext cx="7442200" cy="1403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>
              <a:lnSpc>
                <a:spcPct val="90000"/>
              </a:lnSpc>
            </a:pPr>
            <a:r>
              <a:rPr lang="en-US" sz="3200" b="1">
                <a:solidFill>
                  <a:schemeClr val="bg2"/>
                </a:solidFill>
                <a:latin typeface="Arial" charset="0"/>
              </a:rPr>
              <a:t>We got IRR = ERROR because there </a:t>
            </a:r>
          </a:p>
          <a:p>
            <a:pPr>
              <a:lnSpc>
                <a:spcPct val="90000"/>
              </a:lnSpc>
            </a:pPr>
            <a:r>
              <a:rPr lang="en-US" sz="3200" b="1">
                <a:solidFill>
                  <a:schemeClr val="bg2"/>
                </a:solidFill>
                <a:latin typeface="Arial" charset="0"/>
              </a:rPr>
              <a:t>are 2 IRRs.  Nonnormal CFs--two sign</a:t>
            </a:r>
          </a:p>
          <a:p>
            <a:pPr>
              <a:lnSpc>
                <a:spcPct val="90000"/>
              </a:lnSpc>
            </a:pPr>
            <a:r>
              <a:rPr lang="en-US" sz="3200" b="1">
                <a:solidFill>
                  <a:schemeClr val="bg2"/>
                </a:solidFill>
                <a:latin typeface="Arial" charset="0"/>
              </a:rPr>
              <a:t>changes.  Here’s a picture:</a:t>
            </a:r>
          </a:p>
        </p:txBody>
      </p:sp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4584700" y="2084388"/>
            <a:ext cx="2393950" cy="576262"/>
          </a:xfrm>
          <a:prstGeom prst="rect">
            <a:avLst/>
          </a:prstGeom>
          <a:solidFill>
            <a:srgbClr val="E3BEFF"/>
          </a:solidFill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3200" b="1">
                <a:latin typeface="Arial" charset="0"/>
              </a:rPr>
              <a:t>NPV Profile</a:t>
            </a:r>
          </a:p>
        </p:txBody>
      </p:sp>
      <p:sp>
        <p:nvSpPr>
          <p:cNvPr id="36870" name="Line 6"/>
          <p:cNvSpPr>
            <a:spLocks noChangeShapeType="1"/>
          </p:cNvSpPr>
          <p:nvPr/>
        </p:nvSpPr>
        <p:spPr bwMode="auto">
          <a:xfrm>
            <a:off x="1905000" y="2914650"/>
            <a:ext cx="0" cy="3098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71" name="Line 7"/>
          <p:cNvSpPr>
            <a:spLocks noChangeShapeType="1"/>
          </p:cNvSpPr>
          <p:nvPr/>
        </p:nvSpPr>
        <p:spPr bwMode="auto">
          <a:xfrm>
            <a:off x="1917700" y="4730750"/>
            <a:ext cx="55372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72" name="Line 8"/>
          <p:cNvSpPr>
            <a:spLocks noChangeShapeType="1"/>
          </p:cNvSpPr>
          <p:nvPr/>
        </p:nvSpPr>
        <p:spPr bwMode="auto">
          <a:xfrm>
            <a:off x="1917700" y="5949950"/>
            <a:ext cx="127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73" name="Line 9"/>
          <p:cNvSpPr>
            <a:spLocks noChangeShapeType="1"/>
          </p:cNvSpPr>
          <p:nvPr/>
        </p:nvSpPr>
        <p:spPr bwMode="auto">
          <a:xfrm>
            <a:off x="1917700" y="4044950"/>
            <a:ext cx="127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74" name="Line 10"/>
          <p:cNvSpPr>
            <a:spLocks noChangeShapeType="1"/>
          </p:cNvSpPr>
          <p:nvPr/>
        </p:nvSpPr>
        <p:spPr bwMode="auto">
          <a:xfrm>
            <a:off x="2819400" y="4514850"/>
            <a:ext cx="0" cy="203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75" name="Line 11"/>
          <p:cNvSpPr>
            <a:spLocks noChangeShapeType="1"/>
          </p:cNvSpPr>
          <p:nvPr/>
        </p:nvSpPr>
        <p:spPr bwMode="auto">
          <a:xfrm>
            <a:off x="3581400" y="4514850"/>
            <a:ext cx="0" cy="203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76" name="Line 12"/>
          <p:cNvSpPr>
            <a:spLocks noChangeShapeType="1"/>
          </p:cNvSpPr>
          <p:nvPr/>
        </p:nvSpPr>
        <p:spPr bwMode="auto">
          <a:xfrm>
            <a:off x="5257800" y="4514850"/>
            <a:ext cx="0" cy="203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77" name="Line 13"/>
          <p:cNvSpPr>
            <a:spLocks noChangeShapeType="1"/>
          </p:cNvSpPr>
          <p:nvPr/>
        </p:nvSpPr>
        <p:spPr bwMode="auto">
          <a:xfrm>
            <a:off x="4419600" y="4514850"/>
            <a:ext cx="0" cy="2032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78" name="Oval 14"/>
          <p:cNvSpPr>
            <a:spLocks noChangeArrowheads="1"/>
          </p:cNvSpPr>
          <p:nvPr/>
        </p:nvSpPr>
        <p:spPr bwMode="auto">
          <a:xfrm>
            <a:off x="2063750" y="4660900"/>
            <a:ext cx="139700" cy="1397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79" name="Line 15"/>
          <p:cNvSpPr>
            <a:spLocks noChangeShapeType="1"/>
          </p:cNvSpPr>
          <p:nvPr/>
        </p:nvSpPr>
        <p:spPr bwMode="auto">
          <a:xfrm>
            <a:off x="2679700" y="4057650"/>
            <a:ext cx="4200525" cy="10715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80" name="Arc 16"/>
          <p:cNvSpPr>
            <a:spLocks/>
          </p:cNvSpPr>
          <p:nvPr/>
        </p:nvSpPr>
        <p:spPr bwMode="auto">
          <a:xfrm>
            <a:off x="1995488" y="4059238"/>
            <a:ext cx="673100" cy="1968500"/>
          </a:xfrm>
          <a:custGeom>
            <a:avLst/>
            <a:gdLst>
              <a:gd name="T0" fmla="*/ 0 w 21600"/>
              <a:gd name="T1" fmla="*/ 1968500 h 21600"/>
              <a:gd name="T2" fmla="*/ 671511 w 21600"/>
              <a:gd name="T3" fmla="*/ 0 h 21600"/>
              <a:gd name="T4" fmla="*/ 673100 w 21600"/>
              <a:gd name="T5" fmla="*/ 19685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0" y="21600"/>
                </a:moveTo>
                <a:cubicBezTo>
                  <a:pt x="0" y="9690"/>
                  <a:pt x="9639" y="28"/>
                  <a:pt x="21549" y="0"/>
                </a:cubicBezTo>
              </a:path>
              <a:path w="21600" h="21600" stroke="0" extrusionOk="0">
                <a:moveTo>
                  <a:pt x="0" y="21600"/>
                </a:moveTo>
                <a:cubicBezTo>
                  <a:pt x="0" y="9690"/>
                  <a:pt x="9639" y="28"/>
                  <a:pt x="21549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25400" cap="rnd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81" name="Rectangle 17"/>
          <p:cNvSpPr>
            <a:spLocks noChangeArrowheads="1"/>
          </p:cNvSpPr>
          <p:nvPr/>
        </p:nvSpPr>
        <p:spPr bwMode="auto">
          <a:xfrm>
            <a:off x="1123950" y="3784600"/>
            <a:ext cx="776288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latin typeface="Arial" charset="0"/>
              </a:rPr>
              <a:t>450</a:t>
            </a:r>
          </a:p>
        </p:txBody>
      </p:sp>
      <p:sp>
        <p:nvSpPr>
          <p:cNvPr id="36882" name="Rectangle 18"/>
          <p:cNvSpPr>
            <a:spLocks noChangeArrowheads="1"/>
          </p:cNvSpPr>
          <p:nvPr/>
        </p:nvSpPr>
        <p:spPr bwMode="auto">
          <a:xfrm>
            <a:off x="1006475" y="5661025"/>
            <a:ext cx="8953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latin typeface="Arial" charset="0"/>
              </a:rPr>
              <a:t>-800</a:t>
            </a:r>
          </a:p>
        </p:txBody>
      </p:sp>
      <p:sp>
        <p:nvSpPr>
          <p:cNvPr id="36883" name="Rectangle 19"/>
          <p:cNvSpPr>
            <a:spLocks noChangeArrowheads="1"/>
          </p:cNvSpPr>
          <p:nvPr/>
        </p:nvSpPr>
        <p:spPr bwMode="auto">
          <a:xfrm>
            <a:off x="1519238" y="4441825"/>
            <a:ext cx="379412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latin typeface="Arial" charset="0"/>
              </a:rPr>
              <a:t>0</a:t>
            </a:r>
          </a:p>
        </p:txBody>
      </p:sp>
      <p:sp>
        <p:nvSpPr>
          <p:cNvPr id="36884" name="Rectangle 20"/>
          <p:cNvSpPr>
            <a:spLocks noChangeArrowheads="1"/>
          </p:cNvSpPr>
          <p:nvPr/>
        </p:nvSpPr>
        <p:spPr bwMode="auto">
          <a:xfrm>
            <a:off x="4886325" y="4722813"/>
            <a:ext cx="776288" cy="5159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latin typeface="Arial" charset="0"/>
              </a:rPr>
              <a:t>400</a:t>
            </a:r>
          </a:p>
        </p:txBody>
      </p:sp>
      <p:sp>
        <p:nvSpPr>
          <p:cNvPr id="36885" name="Rectangle 21"/>
          <p:cNvSpPr>
            <a:spLocks noChangeArrowheads="1"/>
          </p:cNvSpPr>
          <p:nvPr/>
        </p:nvSpPr>
        <p:spPr bwMode="auto">
          <a:xfrm>
            <a:off x="2447925" y="4722813"/>
            <a:ext cx="776288" cy="5159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latin typeface="Arial" charset="0"/>
              </a:rPr>
              <a:t>100</a:t>
            </a:r>
          </a:p>
        </p:txBody>
      </p:sp>
      <p:sp>
        <p:nvSpPr>
          <p:cNvPr id="36886" name="Rectangle 22"/>
          <p:cNvSpPr>
            <a:spLocks noChangeArrowheads="1"/>
          </p:cNvSpPr>
          <p:nvPr/>
        </p:nvSpPr>
        <p:spPr bwMode="auto">
          <a:xfrm>
            <a:off x="4416425" y="3292475"/>
            <a:ext cx="224472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solidFill>
                  <a:srgbClr val="00AE00"/>
                </a:solidFill>
                <a:latin typeface="Arial" charset="0"/>
              </a:rPr>
              <a:t>IRR</a:t>
            </a:r>
            <a:r>
              <a:rPr lang="en-US" sz="2800" b="1" baseline="-25000">
                <a:solidFill>
                  <a:srgbClr val="00AE00"/>
                </a:solidFill>
                <a:latin typeface="Arial" charset="0"/>
              </a:rPr>
              <a:t>2</a:t>
            </a:r>
            <a:r>
              <a:rPr lang="en-US" sz="2800" b="1">
                <a:solidFill>
                  <a:srgbClr val="00AE00"/>
                </a:solidFill>
                <a:latin typeface="Arial" charset="0"/>
              </a:rPr>
              <a:t> = 400%</a:t>
            </a:r>
          </a:p>
        </p:txBody>
      </p:sp>
      <p:sp>
        <p:nvSpPr>
          <p:cNvPr id="36887" name="Rectangle 23"/>
          <p:cNvSpPr>
            <a:spLocks noChangeArrowheads="1"/>
          </p:cNvSpPr>
          <p:nvPr/>
        </p:nvSpPr>
        <p:spPr bwMode="auto">
          <a:xfrm>
            <a:off x="2271713" y="5432425"/>
            <a:ext cx="2046287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solidFill>
                  <a:schemeClr val="hlink"/>
                </a:solidFill>
                <a:latin typeface="Arial" charset="0"/>
              </a:rPr>
              <a:t>IRR</a:t>
            </a:r>
            <a:r>
              <a:rPr lang="en-US" sz="2800" b="1" baseline="-25000">
                <a:solidFill>
                  <a:schemeClr val="hlink"/>
                </a:solidFill>
                <a:latin typeface="Arial" charset="0"/>
              </a:rPr>
              <a:t>1</a:t>
            </a:r>
            <a:r>
              <a:rPr lang="en-US" sz="2800" b="1">
                <a:solidFill>
                  <a:schemeClr val="hlink"/>
                </a:solidFill>
                <a:latin typeface="Arial" charset="0"/>
              </a:rPr>
              <a:t> = 25%</a:t>
            </a:r>
          </a:p>
        </p:txBody>
      </p:sp>
      <p:sp>
        <p:nvSpPr>
          <p:cNvPr id="36888" name="Line 24"/>
          <p:cNvSpPr>
            <a:spLocks noChangeShapeType="1"/>
          </p:cNvSpPr>
          <p:nvPr/>
        </p:nvSpPr>
        <p:spPr bwMode="auto">
          <a:xfrm>
            <a:off x="4889500" y="3752850"/>
            <a:ext cx="279400" cy="736600"/>
          </a:xfrm>
          <a:prstGeom prst="line">
            <a:avLst/>
          </a:prstGeom>
          <a:noFill/>
          <a:ln w="25400">
            <a:solidFill>
              <a:srgbClr val="00AE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89" name="Line 25"/>
          <p:cNvSpPr>
            <a:spLocks noChangeShapeType="1"/>
          </p:cNvSpPr>
          <p:nvPr/>
        </p:nvSpPr>
        <p:spPr bwMode="auto">
          <a:xfrm flipH="1" flipV="1">
            <a:off x="2273300" y="4946650"/>
            <a:ext cx="330200" cy="558800"/>
          </a:xfrm>
          <a:prstGeom prst="line">
            <a:avLst/>
          </a:prstGeom>
          <a:noFill/>
          <a:ln w="25400">
            <a:solidFill>
              <a:schemeClr val="hlink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6890" name="Rectangle 26"/>
          <p:cNvSpPr>
            <a:spLocks noChangeArrowheads="1"/>
          </p:cNvSpPr>
          <p:nvPr/>
        </p:nvSpPr>
        <p:spPr bwMode="auto">
          <a:xfrm>
            <a:off x="7529513" y="4465638"/>
            <a:ext cx="319087" cy="5159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latin typeface="Arial" charset="0"/>
              </a:rPr>
              <a:t>r</a:t>
            </a:r>
          </a:p>
        </p:txBody>
      </p:sp>
      <p:sp>
        <p:nvSpPr>
          <p:cNvPr id="36891" name="Rectangle 27"/>
          <p:cNvSpPr>
            <a:spLocks noChangeArrowheads="1"/>
          </p:cNvSpPr>
          <p:nvPr/>
        </p:nvSpPr>
        <p:spPr bwMode="auto">
          <a:xfrm>
            <a:off x="1463675" y="2308225"/>
            <a:ext cx="91122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latin typeface="Arial" charset="0"/>
              </a:rPr>
              <a:t>NPV</a:t>
            </a:r>
          </a:p>
        </p:txBody>
      </p:sp>
      <p:sp>
        <p:nvSpPr>
          <p:cNvPr id="36892" name="Oval 28"/>
          <p:cNvSpPr>
            <a:spLocks noChangeArrowheads="1"/>
          </p:cNvSpPr>
          <p:nvPr/>
        </p:nvSpPr>
        <p:spPr bwMode="auto">
          <a:xfrm>
            <a:off x="5184775" y="4656138"/>
            <a:ext cx="139700" cy="139700"/>
          </a:xfrm>
          <a:prstGeom prst="ellipse">
            <a:avLst/>
          </a:prstGeom>
          <a:solidFill>
            <a:schemeClr val="tx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050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891" name="Rectangle 2051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892" name="Rectangle 2052"/>
          <p:cNvSpPr>
            <a:spLocks noChangeArrowheads="1"/>
          </p:cNvSpPr>
          <p:nvPr/>
        </p:nvSpPr>
        <p:spPr bwMode="auto">
          <a:xfrm>
            <a:off x="609600" y="684213"/>
            <a:ext cx="7924800" cy="762000"/>
          </a:xfrm>
          <a:prstGeom prst="rect">
            <a:avLst/>
          </a:prstGeom>
          <a:solidFill>
            <a:schemeClr val="accent1"/>
          </a:solidFill>
          <a:ln w="508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893" name="Rectangle 2053"/>
          <p:cNvSpPr>
            <a:spLocks noGrp="1" noChangeArrowheads="1"/>
          </p:cNvSpPr>
          <p:nvPr>
            <p:ph type="title"/>
          </p:nvPr>
        </p:nvSpPr>
        <p:spPr>
          <a:xfrm>
            <a:off x="685800" y="762000"/>
            <a:ext cx="7772400" cy="658813"/>
          </a:xfrm>
          <a:noFill/>
          <a:ln>
            <a:noFill/>
          </a:ln>
        </p:spPr>
        <p:txBody>
          <a:bodyPr>
            <a:normAutofit fontScale="90000"/>
          </a:bodyPr>
          <a:lstStyle/>
          <a:p>
            <a:r>
              <a:rPr lang="en-US" smtClean="0"/>
              <a:t>Logic of Multiple IRRs</a:t>
            </a:r>
          </a:p>
        </p:txBody>
      </p:sp>
      <p:sp>
        <p:nvSpPr>
          <p:cNvPr id="37894" name="Rectangle 2054"/>
          <p:cNvSpPr>
            <a:spLocks noChangeArrowheads="1"/>
          </p:cNvSpPr>
          <p:nvPr/>
        </p:nvSpPr>
        <p:spPr bwMode="auto">
          <a:xfrm>
            <a:off x="1143000" y="5715000"/>
            <a:ext cx="3167063" cy="536575"/>
          </a:xfrm>
          <a:prstGeom prst="rect">
            <a:avLst/>
          </a:prstGeom>
          <a:solidFill>
            <a:schemeClr val="folHlink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7895" name="Rectangle 2055"/>
          <p:cNvSpPr>
            <a:spLocks noChangeArrowheads="1"/>
          </p:cNvSpPr>
          <p:nvPr/>
        </p:nvSpPr>
        <p:spPr bwMode="auto">
          <a:xfrm>
            <a:off x="508000" y="2017713"/>
            <a:ext cx="8288338" cy="41798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marL="623888" indent="-623888">
              <a:lnSpc>
                <a:spcPct val="90000"/>
              </a:lnSpc>
              <a:spcBef>
                <a:spcPct val="40000"/>
              </a:spcBef>
              <a:tabLst>
                <a:tab pos="623888" algn="l"/>
              </a:tabLst>
            </a:pPr>
            <a:r>
              <a:rPr lang="en-US" sz="3200" b="1">
                <a:latin typeface="Arial" charset="0"/>
              </a:rPr>
              <a:t>1.	At very low discount rates, the PV of CF</a:t>
            </a:r>
            <a:r>
              <a:rPr lang="en-US" sz="3200" b="1" baseline="-25000">
                <a:latin typeface="Arial" charset="0"/>
              </a:rPr>
              <a:t>2</a:t>
            </a:r>
            <a:r>
              <a:rPr lang="en-US" sz="3200" b="1">
                <a:latin typeface="Arial" charset="0"/>
              </a:rPr>
              <a:t> is large &amp; negative, so NPV &lt; 0.</a:t>
            </a:r>
          </a:p>
          <a:p>
            <a:pPr marL="623888" indent="-623888">
              <a:lnSpc>
                <a:spcPct val="90000"/>
              </a:lnSpc>
              <a:spcBef>
                <a:spcPct val="40000"/>
              </a:spcBef>
              <a:tabLst>
                <a:tab pos="623888" algn="l"/>
              </a:tabLst>
            </a:pPr>
            <a:r>
              <a:rPr lang="en-US" sz="3200" b="1">
                <a:latin typeface="Arial" charset="0"/>
              </a:rPr>
              <a:t>2.	At very high discount rates, the PV of both CF</a:t>
            </a:r>
            <a:r>
              <a:rPr lang="en-US" sz="3200" b="1" baseline="-25000">
                <a:latin typeface="Arial" charset="0"/>
              </a:rPr>
              <a:t>1</a:t>
            </a:r>
            <a:r>
              <a:rPr lang="en-US" sz="3200" b="1">
                <a:latin typeface="Arial" charset="0"/>
              </a:rPr>
              <a:t> and CF</a:t>
            </a:r>
            <a:r>
              <a:rPr lang="en-US" sz="3200" b="1" baseline="-25000">
                <a:latin typeface="Arial" charset="0"/>
              </a:rPr>
              <a:t>2</a:t>
            </a:r>
            <a:r>
              <a:rPr lang="en-US" sz="3200" b="1">
                <a:latin typeface="Arial" charset="0"/>
              </a:rPr>
              <a:t> are low, so CF</a:t>
            </a:r>
            <a:r>
              <a:rPr lang="en-US" sz="3200" b="1" baseline="-25000">
                <a:latin typeface="Arial" charset="0"/>
              </a:rPr>
              <a:t>0</a:t>
            </a:r>
            <a:r>
              <a:rPr lang="en-US" sz="3200" b="1">
                <a:latin typeface="Arial" charset="0"/>
              </a:rPr>
              <a:t> dominates and again NPV &lt; 0.</a:t>
            </a:r>
          </a:p>
          <a:p>
            <a:pPr marL="623888" indent="-623888">
              <a:lnSpc>
                <a:spcPct val="90000"/>
              </a:lnSpc>
              <a:spcBef>
                <a:spcPct val="40000"/>
              </a:spcBef>
              <a:tabLst>
                <a:tab pos="623888" algn="l"/>
              </a:tabLst>
            </a:pPr>
            <a:r>
              <a:rPr lang="en-US" sz="3200" b="1">
                <a:latin typeface="Arial" charset="0"/>
              </a:rPr>
              <a:t>3.	In between, the discount rate hits CF</a:t>
            </a:r>
            <a:r>
              <a:rPr lang="en-US" sz="3200" b="1" baseline="-25000">
                <a:latin typeface="Arial" charset="0"/>
              </a:rPr>
              <a:t>2</a:t>
            </a:r>
            <a:r>
              <a:rPr lang="en-US" sz="3200" b="1">
                <a:latin typeface="Arial" charset="0"/>
              </a:rPr>
              <a:t> harder than CF</a:t>
            </a:r>
            <a:r>
              <a:rPr lang="en-US" sz="3200" b="1" baseline="-25000">
                <a:latin typeface="Arial" charset="0"/>
              </a:rPr>
              <a:t>1</a:t>
            </a:r>
            <a:r>
              <a:rPr lang="en-US" sz="3200" b="1">
                <a:latin typeface="Arial" charset="0"/>
              </a:rPr>
              <a:t>, so NPV &gt; 0.</a:t>
            </a:r>
          </a:p>
          <a:p>
            <a:pPr marL="623888" indent="-623888">
              <a:lnSpc>
                <a:spcPct val="90000"/>
              </a:lnSpc>
              <a:spcBef>
                <a:spcPct val="40000"/>
              </a:spcBef>
              <a:tabLst>
                <a:tab pos="623888" algn="l"/>
              </a:tabLst>
            </a:pPr>
            <a:r>
              <a:rPr lang="en-US" sz="3200" b="1">
                <a:latin typeface="Arial" charset="0"/>
              </a:rPr>
              <a:t>4.	Result:  2 IRRs. </a:t>
            </a:r>
          </a:p>
        </p:txBody>
      </p:sp>
    </p:spTree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1026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15" name="Rectangle 1027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16" name="Rectangle 1028"/>
          <p:cNvSpPr>
            <a:spLocks noChangeArrowheads="1"/>
          </p:cNvSpPr>
          <p:nvPr/>
        </p:nvSpPr>
        <p:spPr bwMode="auto">
          <a:xfrm>
            <a:off x="5160963" y="2447925"/>
            <a:ext cx="1736725" cy="457200"/>
          </a:xfrm>
          <a:prstGeom prst="rect">
            <a:avLst/>
          </a:prstGeom>
          <a:solidFill>
            <a:schemeClr val="accent1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17" name="Rectangle 1029"/>
          <p:cNvSpPr>
            <a:spLocks noChangeArrowheads="1"/>
          </p:cNvSpPr>
          <p:nvPr/>
        </p:nvSpPr>
        <p:spPr bwMode="auto">
          <a:xfrm>
            <a:off x="1385888" y="3649663"/>
            <a:ext cx="5299075" cy="533400"/>
          </a:xfrm>
          <a:prstGeom prst="rect">
            <a:avLst/>
          </a:prstGeom>
          <a:solidFill>
            <a:schemeClr val="accent1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18" name="Rectangle 1030"/>
          <p:cNvSpPr>
            <a:spLocks noChangeArrowheads="1"/>
          </p:cNvSpPr>
          <p:nvPr/>
        </p:nvSpPr>
        <p:spPr bwMode="auto">
          <a:xfrm>
            <a:off x="6604000" y="4354513"/>
            <a:ext cx="893763" cy="381000"/>
          </a:xfrm>
          <a:prstGeom prst="rect">
            <a:avLst/>
          </a:prstGeom>
          <a:solidFill>
            <a:srgbClr val="E3BEFF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19" name="Rectangle 1031"/>
          <p:cNvSpPr>
            <a:spLocks noChangeArrowheads="1"/>
          </p:cNvSpPr>
          <p:nvPr/>
        </p:nvSpPr>
        <p:spPr bwMode="auto">
          <a:xfrm>
            <a:off x="1385888" y="5559425"/>
            <a:ext cx="5627687" cy="533400"/>
          </a:xfrm>
          <a:prstGeom prst="rect">
            <a:avLst/>
          </a:prstGeom>
          <a:solidFill>
            <a:srgbClr val="E3BEFF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20" name="Rectangle 1032"/>
          <p:cNvSpPr>
            <a:spLocks noChangeArrowheads="1"/>
          </p:cNvSpPr>
          <p:nvPr/>
        </p:nvSpPr>
        <p:spPr bwMode="auto">
          <a:xfrm>
            <a:off x="823913" y="541338"/>
            <a:ext cx="7677150" cy="5594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marL="571500" indent="-571500">
              <a:tabLst>
                <a:tab pos="571500" algn="l"/>
              </a:tabLst>
            </a:pPr>
            <a:r>
              <a:rPr lang="en-US" sz="3200" b="1">
                <a:solidFill>
                  <a:schemeClr val="bg2"/>
                </a:solidFill>
                <a:latin typeface="Arial" charset="0"/>
              </a:rPr>
              <a:t>Could find IRR with calculator:</a:t>
            </a:r>
          </a:p>
          <a:p>
            <a:pPr marL="571500" indent="-571500">
              <a:lnSpc>
                <a:spcPct val="20000"/>
              </a:lnSpc>
              <a:tabLst>
                <a:tab pos="571500" algn="l"/>
              </a:tabLst>
            </a:pPr>
            <a:endParaRPr lang="en-US" sz="3200" b="1">
              <a:latin typeface="Arial" charset="0"/>
            </a:endParaRPr>
          </a:p>
          <a:p>
            <a:pPr marL="571500" indent="-571500">
              <a:spcBef>
                <a:spcPct val="30000"/>
              </a:spcBef>
              <a:tabLst>
                <a:tab pos="571500" algn="l"/>
              </a:tabLst>
            </a:pPr>
            <a:r>
              <a:rPr lang="en-US" sz="3200" b="1">
                <a:latin typeface="Arial" charset="0"/>
              </a:rPr>
              <a:t>1.	Enter CFs as before.</a:t>
            </a:r>
          </a:p>
          <a:p>
            <a:pPr marL="571500" indent="-571500">
              <a:spcBef>
                <a:spcPct val="30000"/>
              </a:spcBef>
              <a:tabLst>
                <a:tab pos="571500" algn="l"/>
              </a:tabLst>
            </a:pPr>
            <a:r>
              <a:rPr lang="en-US" sz="3200" b="1">
                <a:latin typeface="Arial" charset="0"/>
              </a:rPr>
              <a:t>2.	Enter a “guess” as to IRR by storing the guess.  Try 10%:</a:t>
            </a:r>
          </a:p>
          <a:p>
            <a:pPr marL="571500" indent="-571500">
              <a:spcBef>
                <a:spcPct val="30000"/>
              </a:spcBef>
              <a:tabLst>
                <a:tab pos="571500" algn="l"/>
              </a:tabLst>
            </a:pPr>
            <a:r>
              <a:rPr lang="en-US" sz="3200" b="1">
                <a:latin typeface="Arial" charset="0"/>
              </a:rPr>
              <a:t>	10		STO</a:t>
            </a:r>
          </a:p>
          <a:p>
            <a:pPr marL="571500" indent="-571500">
              <a:spcBef>
                <a:spcPct val="30000"/>
              </a:spcBef>
              <a:tabLst>
                <a:tab pos="571500" algn="l"/>
              </a:tabLst>
            </a:pPr>
            <a:r>
              <a:rPr lang="en-US" sz="3200" b="1">
                <a:latin typeface="Arial" charset="0"/>
              </a:rPr>
              <a:t>		    IRR = 25% = lower IRR</a:t>
            </a:r>
          </a:p>
          <a:p>
            <a:pPr marL="571500" indent="-571500">
              <a:spcBef>
                <a:spcPct val="30000"/>
              </a:spcBef>
              <a:tabLst>
                <a:tab pos="571500" algn="l"/>
              </a:tabLst>
            </a:pPr>
            <a:r>
              <a:rPr lang="en-US" sz="3200" b="1">
                <a:latin typeface="Arial" charset="0"/>
              </a:rPr>
              <a:t>	Now guess large IRR, say, 200:</a:t>
            </a:r>
          </a:p>
          <a:p>
            <a:pPr marL="571500" indent="-571500">
              <a:spcBef>
                <a:spcPct val="30000"/>
              </a:spcBef>
              <a:tabLst>
                <a:tab pos="571500" algn="l"/>
              </a:tabLst>
            </a:pPr>
            <a:r>
              <a:rPr lang="en-US" sz="3200" b="1">
                <a:latin typeface="Arial" charset="0"/>
              </a:rPr>
              <a:t>	200		STO</a:t>
            </a:r>
          </a:p>
          <a:p>
            <a:pPr marL="571500" indent="-571500">
              <a:spcBef>
                <a:spcPct val="30000"/>
              </a:spcBef>
              <a:tabLst>
                <a:tab pos="571500" algn="l"/>
              </a:tabLst>
            </a:pPr>
            <a:r>
              <a:rPr lang="en-US" sz="3200" b="1">
                <a:latin typeface="Arial" charset="0"/>
              </a:rPr>
              <a:t>		    IRR = 400% = upper IRR</a:t>
            </a:r>
            <a:r>
              <a:rPr lang="en-US" sz="2800" b="1">
                <a:latin typeface="Arial" charset="0"/>
              </a:rPr>
              <a:t> </a:t>
            </a:r>
          </a:p>
        </p:txBody>
      </p:sp>
      <p:sp>
        <p:nvSpPr>
          <p:cNvPr id="38921" name="Rectangle 1033"/>
          <p:cNvSpPr>
            <a:spLocks noChangeArrowheads="1"/>
          </p:cNvSpPr>
          <p:nvPr/>
        </p:nvSpPr>
        <p:spPr bwMode="auto">
          <a:xfrm>
            <a:off x="2505075" y="3128963"/>
            <a:ext cx="596900" cy="292100"/>
          </a:xfrm>
          <a:prstGeom prst="rect">
            <a:avLst/>
          </a:prstGeom>
          <a:solidFill>
            <a:schemeClr val="tx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22" name="Rectangle 1034"/>
          <p:cNvSpPr>
            <a:spLocks noChangeArrowheads="1"/>
          </p:cNvSpPr>
          <p:nvPr/>
        </p:nvSpPr>
        <p:spPr bwMode="auto">
          <a:xfrm>
            <a:off x="1490663" y="3756025"/>
            <a:ext cx="596900" cy="292100"/>
          </a:xfrm>
          <a:prstGeom prst="rect">
            <a:avLst/>
          </a:prstGeom>
          <a:solidFill>
            <a:schemeClr val="tx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23" name="Rectangle 1035"/>
          <p:cNvSpPr>
            <a:spLocks noChangeArrowheads="1"/>
          </p:cNvSpPr>
          <p:nvPr/>
        </p:nvSpPr>
        <p:spPr bwMode="auto">
          <a:xfrm>
            <a:off x="1490663" y="5676900"/>
            <a:ext cx="596900" cy="292100"/>
          </a:xfrm>
          <a:prstGeom prst="rect">
            <a:avLst/>
          </a:prstGeom>
          <a:solidFill>
            <a:schemeClr val="tx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24" name="Rectangle 1036"/>
          <p:cNvSpPr>
            <a:spLocks noChangeArrowheads="1"/>
          </p:cNvSpPr>
          <p:nvPr/>
        </p:nvSpPr>
        <p:spPr bwMode="auto">
          <a:xfrm>
            <a:off x="2505075" y="5027613"/>
            <a:ext cx="596900" cy="292100"/>
          </a:xfrm>
          <a:prstGeom prst="rect">
            <a:avLst/>
          </a:prstGeom>
          <a:solidFill>
            <a:schemeClr val="tx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1026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39" name="Rectangle 1027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40" name="Rectangle 1028"/>
          <p:cNvSpPr>
            <a:spLocks noChangeArrowheads="1"/>
          </p:cNvSpPr>
          <p:nvPr/>
        </p:nvSpPr>
        <p:spPr bwMode="auto">
          <a:xfrm>
            <a:off x="1074738" y="769938"/>
            <a:ext cx="7080250" cy="965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>
              <a:lnSpc>
                <a:spcPct val="90000"/>
              </a:lnSpc>
            </a:pPr>
            <a:r>
              <a:rPr lang="en-US" sz="3200" b="1">
                <a:latin typeface="Arial" charset="0"/>
              </a:rPr>
              <a:t>When there are nonnormal CFs and more than one IRR, use MIRR:</a:t>
            </a:r>
          </a:p>
        </p:txBody>
      </p:sp>
      <p:sp>
        <p:nvSpPr>
          <p:cNvPr id="39941" name="Rectangle 1029"/>
          <p:cNvSpPr>
            <a:spLocks noChangeArrowheads="1"/>
          </p:cNvSpPr>
          <p:nvPr/>
        </p:nvSpPr>
        <p:spPr bwMode="auto">
          <a:xfrm>
            <a:off x="7375525" y="3373438"/>
            <a:ext cx="692150" cy="3540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42" name="Line 1030"/>
          <p:cNvSpPr>
            <a:spLocks noChangeShapeType="1"/>
          </p:cNvSpPr>
          <p:nvPr/>
        </p:nvSpPr>
        <p:spPr bwMode="auto">
          <a:xfrm>
            <a:off x="1143000" y="2820988"/>
            <a:ext cx="0" cy="481012"/>
          </a:xfrm>
          <a:prstGeom prst="line">
            <a:avLst/>
          </a:prstGeom>
          <a:noFill/>
          <a:ln w="25400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43" name="Line 1031"/>
          <p:cNvSpPr>
            <a:spLocks noChangeShapeType="1"/>
          </p:cNvSpPr>
          <p:nvPr/>
        </p:nvSpPr>
        <p:spPr bwMode="auto">
          <a:xfrm>
            <a:off x="4267200" y="2820988"/>
            <a:ext cx="0" cy="481012"/>
          </a:xfrm>
          <a:prstGeom prst="line">
            <a:avLst/>
          </a:prstGeom>
          <a:noFill/>
          <a:ln w="25400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44" name="Line 1032"/>
          <p:cNvSpPr>
            <a:spLocks noChangeShapeType="1"/>
          </p:cNvSpPr>
          <p:nvPr/>
        </p:nvSpPr>
        <p:spPr bwMode="auto">
          <a:xfrm>
            <a:off x="7620000" y="2820988"/>
            <a:ext cx="0" cy="481012"/>
          </a:xfrm>
          <a:prstGeom prst="line">
            <a:avLst/>
          </a:prstGeom>
          <a:noFill/>
          <a:ln w="25400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45" name="Line 1033"/>
          <p:cNvSpPr>
            <a:spLocks noChangeShapeType="1"/>
          </p:cNvSpPr>
          <p:nvPr/>
        </p:nvSpPr>
        <p:spPr bwMode="auto">
          <a:xfrm>
            <a:off x="1155700" y="3062288"/>
            <a:ext cx="6451600" cy="0"/>
          </a:xfrm>
          <a:prstGeom prst="line">
            <a:avLst/>
          </a:prstGeom>
          <a:noFill/>
          <a:ln w="25400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9946" name="Rectangle 1034"/>
          <p:cNvSpPr>
            <a:spLocks noChangeArrowheads="1"/>
          </p:cNvSpPr>
          <p:nvPr/>
        </p:nvSpPr>
        <p:spPr bwMode="auto">
          <a:xfrm>
            <a:off x="977900" y="2303463"/>
            <a:ext cx="379413" cy="5159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solidFill>
                  <a:schemeClr val="tx2"/>
                </a:solidFill>
                <a:latin typeface="Arial" charset="0"/>
              </a:rPr>
              <a:t>0</a:t>
            </a:r>
          </a:p>
        </p:txBody>
      </p:sp>
      <p:sp>
        <p:nvSpPr>
          <p:cNvPr id="39947" name="Rectangle 1035"/>
          <p:cNvSpPr>
            <a:spLocks noChangeArrowheads="1"/>
          </p:cNvSpPr>
          <p:nvPr/>
        </p:nvSpPr>
        <p:spPr bwMode="auto">
          <a:xfrm>
            <a:off x="4102100" y="2303463"/>
            <a:ext cx="379413" cy="5159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solidFill>
                  <a:schemeClr val="tx2"/>
                </a:solidFill>
                <a:latin typeface="Arial" charset="0"/>
              </a:rPr>
              <a:t>1</a:t>
            </a:r>
          </a:p>
        </p:txBody>
      </p:sp>
      <p:sp>
        <p:nvSpPr>
          <p:cNvPr id="39948" name="Rectangle 1036"/>
          <p:cNvSpPr>
            <a:spLocks noChangeArrowheads="1"/>
          </p:cNvSpPr>
          <p:nvPr/>
        </p:nvSpPr>
        <p:spPr bwMode="auto">
          <a:xfrm>
            <a:off x="7453313" y="2303463"/>
            <a:ext cx="379412" cy="5159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solidFill>
                  <a:schemeClr val="tx2"/>
                </a:solidFill>
                <a:latin typeface="Arial" charset="0"/>
              </a:rPr>
              <a:t>2</a:t>
            </a:r>
          </a:p>
        </p:txBody>
      </p:sp>
      <p:sp>
        <p:nvSpPr>
          <p:cNvPr id="39949" name="Rectangle 1037"/>
          <p:cNvSpPr>
            <a:spLocks noChangeArrowheads="1"/>
          </p:cNvSpPr>
          <p:nvPr/>
        </p:nvSpPr>
        <p:spPr bwMode="auto">
          <a:xfrm>
            <a:off x="596900" y="3292475"/>
            <a:ext cx="1589088" cy="515938"/>
          </a:xfrm>
          <a:prstGeom prst="rect">
            <a:avLst/>
          </a:prstGeom>
          <a:solidFill>
            <a:schemeClr val="accent1"/>
          </a:solidFill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latin typeface="Arial" charset="0"/>
              </a:rPr>
              <a:t>-800,000</a:t>
            </a:r>
          </a:p>
        </p:txBody>
      </p:sp>
      <p:sp>
        <p:nvSpPr>
          <p:cNvPr id="39950" name="Rectangle 1038"/>
          <p:cNvSpPr>
            <a:spLocks noChangeArrowheads="1"/>
          </p:cNvSpPr>
          <p:nvPr/>
        </p:nvSpPr>
        <p:spPr bwMode="auto">
          <a:xfrm>
            <a:off x="3568700" y="3292475"/>
            <a:ext cx="1766888" cy="515938"/>
          </a:xfrm>
          <a:prstGeom prst="rect">
            <a:avLst/>
          </a:prstGeom>
          <a:solidFill>
            <a:schemeClr val="folHlink"/>
          </a:solidFill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latin typeface="Arial" charset="0"/>
              </a:rPr>
              <a:t>5,000,000</a:t>
            </a:r>
          </a:p>
        </p:txBody>
      </p:sp>
      <p:sp>
        <p:nvSpPr>
          <p:cNvPr id="39951" name="Rectangle 1039"/>
          <p:cNvSpPr>
            <a:spLocks noChangeArrowheads="1"/>
          </p:cNvSpPr>
          <p:nvPr/>
        </p:nvSpPr>
        <p:spPr bwMode="auto">
          <a:xfrm>
            <a:off x="6767513" y="3292475"/>
            <a:ext cx="1885950" cy="515938"/>
          </a:xfrm>
          <a:prstGeom prst="rect">
            <a:avLst/>
          </a:prstGeom>
          <a:solidFill>
            <a:schemeClr val="accent1"/>
          </a:solidFill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latin typeface="Arial" charset="0"/>
              </a:rPr>
              <a:t>-5,000,000</a:t>
            </a:r>
          </a:p>
        </p:txBody>
      </p:sp>
      <p:sp>
        <p:nvSpPr>
          <p:cNvPr id="39952" name="Rectangle 1040"/>
          <p:cNvSpPr>
            <a:spLocks noChangeArrowheads="1"/>
          </p:cNvSpPr>
          <p:nvPr/>
        </p:nvSpPr>
        <p:spPr bwMode="auto">
          <a:xfrm>
            <a:off x="904875" y="4375150"/>
            <a:ext cx="7016750" cy="576263"/>
          </a:xfrm>
          <a:prstGeom prst="rect">
            <a:avLst/>
          </a:prstGeom>
          <a:solidFill>
            <a:schemeClr val="accent1"/>
          </a:solidFill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3200" b="1">
                <a:latin typeface="Arial" charset="0"/>
              </a:rPr>
              <a:t>PV outflows @ 10% = -4,932,231.40.</a:t>
            </a:r>
          </a:p>
        </p:txBody>
      </p:sp>
      <p:sp>
        <p:nvSpPr>
          <p:cNvPr id="39953" name="Rectangle 1041"/>
          <p:cNvSpPr>
            <a:spLocks noChangeArrowheads="1"/>
          </p:cNvSpPr>
          <p:nvPr/>
        </p:nvSpPr>
        <p:spPr bwMode="auto">
          <a:xfrm>
            <a:off x="904875" y="4967288"/>
            <a:ext cx="6588125" cy="576262"/>
          </a:xfrm>
          <a:prstGeom prst="rect">
            <a:avLst/>
          </a:prstGeom>
          <a:solidFill>
            <a:schemeClr val="folHlink"/>
          </a:solidFill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3200" b="1">
                <a:latin typeface="Arial" charset="0"/>
              </a:rPr>
              <a:t>TV inflows @ 10% = 5,500,000.00.</a:t>
            </a:r>
          </a:p>
        </p:txBody>
      </p:sp>
      <p:sp>
        <p:nvSpPr>
          <p:cNvPr id="39954" name="Rectangle 1042"/>
          <p:cNvSpPr>
            <a:spLocks noChangeArrowheads="1"/>
          </p:cNvSpPr>
          <p:nvPr/>
        </p:nvSpPr>
        <p:spPr bwMode="auto">
          <a:xfrm>
            <a:off x="904875" y="5559425"/>
            <a:ext cx="2608263" cy="576263"/>
          </a:xfrm>
          <a:prstGeom prst="rect">
            <a:avLst/>
          </a:prstGeom>
          <a:solidFill>
            <a:srgbClr val="E3BEFF"/>
          </a:solidFill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3200" b="1">
                <a:latin typeface="Arial" charset="0"/>
              </a:rPr>
              <a:t>MIRR = 5.6%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Steps in Capital Budgeting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Estimate cash flows (inflows &amp; outflows).</a:t>
            </a:r>
          </a:p>
          <a:p>
            <a:r>
              <a:rPr lang="en-US" smtClean="0"/>
              <a:t>Assess risk of cash flows.</a:t>
            </a:r>
          </a:p>
          <a:p>
            <a:r>
              <a:rPr lang="en-US" smtClean="0"/>
              <a:t>Determine r = WACC for project.</a:t>
            </a:r>
          </a:p>
          <a:p>
            <a:r>
              <a:rPr lang="en-US" smtClean="0"/>
              <a:t>Evaluate cash flows.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1026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63" name="Rectangle 1027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64" name="Rectangle 1028"/>
          <p:cNvSpPr>
            <a:spLocks noChangeArrowheads="1"/>
          </p:cNvSpPr>
          <p:nvPr/>
        </p:nvSpPr>
        <p:spPr bwMode="auto">
          <a:xfrm>
            <a:off x="609600" y="684213"/>
            <a:ext cx="7924800" cy="762000"/>
          </a:xfrm>
          <a:prstGeom prst="rect">
            <a:avLst/>
          </a:prstGeom>
          <a:solidFill>
            <a:schemeClr val="accent1"/>
          </a:solidFill>
          <a:ln w="508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0965" name="Rectangle 1029"/>
          <p:cNvSpPr>
            <a:spLocks noGrp="1" noChangeArrowheads="1"/>
          </p:cNvSpPr>
          <p:nvPr>
            <p:ph type="title"/>
          </p:nvPr>
        </p:nvSpPr>
        <p:spPr>
          <a:xfrm>
            <a:off x="685800" y="779463"/>
            <a:ext cx="7772400" cy="641350"/>
          </a:xfrm>
          <a:noFill/>
          <a:ln>
            <a:noFill/>
          </a:ln>
        </p:spPr>
        <p:txBody>
          <a:bodyPr>
            <a:normAutofit fontScale="90000"/>
          </a:bodyPr>
          <a:lstStyle/>
          <a:p>
            <a:r>
              <a:rPr lang="en-US" smtClean="0"/>
              <a:t>Accept Project P?</a:t>
            </a:r>
          </a:p>
        </p:txBody>
      </p:sp>
      <p:sp>
        <p:nvSpPr>
          <p:cNvPr id="40966" name="Rectangle 1030"/>
          <p:cNvSpPr>
            <a:spLocks noChangeArrowheads="1"/>
          </p:cNvSpPr>
          <p:nvPr/>
        </p:nvSpPr>
        <p:spPr bwMode="auto">
          <a:xfrm>
            <a:off x="1387475" y="2547938"/>
            <a:ext cx="6524625" cy="2525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r>
              <a:rPr lang="en-US" sz="3200" b="1">
                <a:solidFill>
                  <a:schemeClr val="hlink"/>
                </a:solidFill>
                <a:latin typeface="Arial" charset="0"/>
              </a:rPr>
              <a:t>NO</a:t>
            </a:r>
            <a:r>
              <a:rPr lang="en-US" sz="3200" b="1">
                <a:latin typeface="Arial" charset="0"/>
              </a:rPr>
              <a:t>.  Reject because MIRR = 5.6% &lt; r = 10%.</a:t>
            </a:r>
          </a:p>
          <a:p>
            <a:endParaRPr lang="en-US" sz="3200" b="1">
              <a:latin typeface="Arial" charset="0"/>
            </a:endParaRPr>
          </a:p>
          <a:p>
            <a:r>
              <a:rPr lang="en-US" sz="3200" b="1">
                <a:latin typeface="Arial" charset="0"/>
              </a:rPr>
              <a:t>Also, if MIRR &lt; r, NPV will be negative:  NPV = -$386,777.</a:t>
            </a:r>
          </a:p>
        </p:txBody>
      </p:sp>
    </p:spTree>
  </p:cSld>
  <p:clrMapOvr>
    <a:masterClrMapping/>
  </p:clrMapOvr>
  <p:transition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625475" y="711200"/>
            <a:ext cx="7893050" cy="1727200"/>
          </a:xfrm>
          <a:prstGeom prst="rect">
            <a:avLst/>
          </a:prstGeom>
          <a:solidFill>
            <a:schemeClr val="accent1"/>
          </a:solidFill>
          <a:ln w="508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1987" name="Rectangle 3"/>
          <p:cNvSpPr>
            <a:spLocks noChangeArrowheads="1"/>
          </p:cNvSpPr>
          <p:nvPr/>
        </p:nvSpPr>
        <p:spPr bwMode="auto">
          <a:xfrm>
            <a:off x="739775" y="782638"/>
            <a:ext cx="7664450" cy="15509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/>
            <a:r>
              <a:rPr lang="en-US" sz="3200" b="1">
                <a:solidFill>
                  <a:schemeClr val="bg2"/>
                </a:solidFill>
                <a:latin typeface="Arial" charset="0"/>
              </a:rPr>
              <a:t>S and L are mutually exclusive and will be repeated.  r = 10%.  Which is better? (000s)</a:t>
            </a:r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auto">
          <a:xfrm>
            <a:off x="873125" y="2717800"/>
            <a:ext cx="406400" cy="5762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/>
            <a:r>
              <a:rPr lang="en-US" sz="3200" b="1">
                <a:latin typeface="Arial" charset="0"/>
              </a:rPr>
              <a:t>0</a:t>
            </a:r>
          </a:p>
        </p:txBody>
      </p:sp>
      <p:sp>
        <p:nvSpPr>
          <p:cNvPr id="41989" name="Rectangle 5"/>
          <p:cNvSpPr>
            <a:spLocks noChangeArrowheads="1"/>
          </p:cNvSpPr>
          <p:nvPr/>
        </p:nvSpPr>
        <p:spPr bwMode="auto">
          <a:xfrm>
            <a:off x="2652713" y="2717800"/>
            <a:ext cx="406400" cy="5762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/>
            <a:r>
              <a:rPr lang="en-US" sz="3200" b="1">
                <a:latin typeface="Arial" charset="0"/>
              </a:rPr>
              <a:t>1</a:t>
            </a:r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4457700" y="2717800"/>
            <a:ext cx="406400" cy="5762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/>
            <a:r>
              <a:rPr lang="en-US" sz="3200" b="1">
                <a:latin typeface="Arial" charset="0"/>
              </a:rPr>
              <a:t>2</a:t>
            </a:r>
          </a:p>
        </p:txBody>
      </p:sp>
      <p:sp>
        <p:nvSpPr>
          <p:cNvPr id="41991" name="Rectangle 7"/>
          <p:cNvSpPr>
            <a:spLocks noChangeArrowheads="1"/>
          </p:cNvSpPr>
          <p:nvPr/>
        </p:nvSpPr>
        <p:spPr bwMode="auto">
          <a:xfrm>
            <a:off x="6270625" y="2717800"/>
            <a:ext cx="406400" cy="5762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/>
            <a:r>
              <a:rPr lang="en-US" sz="3200" b="1">
                <a:latin typeface="Arial" charset="0"/>
              </a:rPr>
              <a:t>3</a:t>
            </a:r>
          </a:p>
        </p:txBody>
      </p:sp>
      <p:sp>
        <p:nvSpPr>
          <p:cNvPr id="41992" name="Rectangle 8"/>
          <p:cNvSpPr>
            <a:spLocks noChangeArrowheads="1"/>
          </p:cNvSpPr>
          <p:nvPr/>
        </p:nvSpPr>
        <p:spPr bwMode="auto">
          <a:xfrm>
            <a:off x="8088313" y="2717800"/>
            <a:ext cx="406400" cy="5762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/>
            <a:r>
              <a:rPr lang="en-US" sz="3200" b="1">
                <a:latin typeface="Arial" charset="0"/>
              </a:rPr>
              <a:t>4</a:t>
            </a:r>
          </a:p>
        </p:txBody>
      </p:sp>
      <p:sp>
        <p:nvSpPr>
          <p:cNvPr id="41993" name="Rectangle 9"/>
          <p:cNvSpPr>
            <a:spLocks noChangeArrowheads="1"/>
          </p:cNvSpPr>
          <p:nvPr/>
        </p:nvSpPr>
        <p:spPr bwMode="auto">
          <a:xfrm>
            <a:off x="433388" y="3635375"/>
            <a:ext cx="2076450" cy="2184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3200" b="1">
                <a:latin typeface="Arial" charset="0"/>
              </a:rPr>
              <a:t>Project S:</a:t>
            </a:r>
          </a:p>
          <a:p>
            <a:pPr>
              <a:spcAft>
                <a:spcPct val="30000"/>
              </a:spcAft>
            </a:pPr>
            <a:r>
              <a:rPr lang="en-US" sz="3200" b="1">
                <a:latin typeface="Arial" charset="0"/>
              </a:rPr>
              <a:t>(100)</a:t>
            </a:r>
          </a:p>
          <a:p>
            <a:r>
              <a:rPr lang="en-US" sz="3200" b="1">
                <a:latin typeface="Arial" charset="0"/>
              </a:rPr>
              <a:t>Project L:</a:t>
            </a:r>
          </a:p>
          <a:p>
            <a:r>
              <a:rPr lang="en-US" sz="3200" b="1">
                <a:latin typeface="Arial" charset="0"/>
              </a:rPr>
              <a:t>(100)</a:t>
            </a:r>
          </a:p>
        </p:txBody>
      </p:sp>
      <p:sp>
        <p:nvSpPr>
          <p:cNvPr id="41994" name="Rectangle 10"/>
          <p:cNvSpPr>
            <a:spLocks noChangeArrowheads="1"/>
          </p:cNvSpPr>
          <p:nvPr/>
        </p:nvSpPr>
        <p:spPr bwMode="auto">
          <a:xfrm>
            <a:off x="2514600" y="3635375"/>
            <a:ext cx="969963" cy="2184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endParaRPr lang="en-US" sz="3200" b="1">
              <a:latin typeface="Arial" charset="0"/>
            </a:endParaRPr>
          </a:p>
          <a:p>
            <a:pPr>
              <a:spcAft>
                <a:spcPct val="30000"/>
              </a:spcAft>
            </a:pPr>
            <a:r>
              <a:rPr lang="en-US" sz="3200" b="1">
                <a:latin typeface="Arial" charset="0"/>
              </a:rPr>
              <a:t>60</a:t>
            </a:r>
          </a:p>
          <a:p>
            <a:endParaRPr lang="en-US" sz="3200" b="1">
              <a:latin typeface="Arial" charset="0"/>
            </a:endParaRPr>
          </a:p>
          <a:p>
            <a:r>
              <a:rPr lang="en-US" sz="3200" b="1">
                <a:latin typeface="Arial" charset="0"/>
              </a:rPr>
              <a:t>33.5</a:t>
            </a:r>
          </a:p>
        </p:txBody>
      </p:sp>
      <p:sp>
        <p:nvSpPr>
          <p:cNvPr id="41995" name="Rectangle 11"/>
          <p:cNvSpPr>
            <a:spLocks noChangeArrowheads="1"/>
          </p:cNvSpPr>
          <p:nvPr/>
        </p:nvSpPr>
        <p:spPr bwMode="auto">
          <a:xfrm>
            <a:off x="4344988" y="3635375"/>
            <a:ext cx="969962" cy="2184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endParaRPr lang="en-US" sz="3200" b="1">
              <a:latin typeface="Arial" charset="0"/>
            </a:endParaRPr>
          </a:p>
          <a:p>
            <a:pPr>
              <a:spcAft>
                <a:spcPct val="30000"/>
              </a:spcAft>
            </a:pPr>
            <a:r>
              <a:rPr lang="en-US" sz="3200" b="1">
                <a:latin typeface="Arial" charset="0"/>
              </a:rPr>
              <a:t>60</a:t>
            </a:r>
          </a:p>
          <a:p>
            <a:endParaRPr lang="en-US" sz="3200" b="1">
              <a:latin typeface="Arial" charset="0"/>
            </a:endParaRPr>
          </a:p>
          <a:p>
            <a:r>
              <a:rPr lang="en-US" sz="3200" b="1">
                <a:latin typeface="Arial" charset="0"/>
              </a:rPr>
              <a:t>33.5</a:t>
            </a:r>
          </a:p>
        </p:txBody>
      </p:sp>
      <p:sp>
        <p:nvSpPr>
          <p:cNvPr id="41996" name="Rectangle 12"/>
          <p:cNvSpPr>
            <a:spLocks noChangeArrowheads="1"/>
          </p:cNvSpPr>
          <p:nvPr/>
        </p:nvSpPr>
        <p:spPr bwMode="auto">
          <a:xfrm>
            <a:off x="5991225" y="3635375"/>
            <a:ext cx="969963" cy="2184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/>
            <a:endParaRPr lang="en-US" sz="3200" b="1">
              <a:latin typeface="Arial" charset="0"/>
            </a:endParaRPr>
          </a:p>
          <a:p>
            <a:pPr algn="ctr">
              <a:spcAft>
                <a:spcPct val="30000"/>
              </a:spcAft>
            </a:pPr>
            <a:endParaRPr lang="en-US" sz="3200" b="1">
              <a:latin typeface="Arial" charset="0"/>
            </a:endParaRPr>
          </a:p>
          <a:p>
            <a:pPr algn="ctr"/>
            <a:endParaRPr lang="en-US" sz="3200" b="1">
              <a:latin typeface="Arial" charset="0"/>
            </a:endParaRPr>
          </a:p>
          <a:p>
            <a:pPr algn="ctr"/>
            <a:r>
              <a:rPr lang="en-US" sz="3200" b="1">
                <a:latin typeface="Arial" charset="0"/>
              </a:rPr>
              <a:t>33.5</a:t>
            </a:r>
          </a:p>
        </p:txBody>
      </p:sp>
      <p:sp>
        <p:nvSpPr>
          <p:cNvPr id="41997" name="Rectangle 13"/>
          <p:cNvSpPr>
            <a:spLocks noChangeArrowheads="1"/>
          </p:cNvSpPr>
          <p:nvPr/>
        </p:nvSpPr>
        <p:spPr bwMode="auto">
          <a:xfrm>
            <a:off x="7808913" y="3635375"/>
            <a:ext cx="969962" cy="2184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/>
            <a:endParaRPr lang="en-US" sz="3200" b="1">
              <a:latin typeface="Arial" charset="0"/>
            </a:endParaRPr>
          </a:p>
          <a:p>
            <a:pPr algn="ctr">
              <a:spcAft>
                <a:spcPct val="30000"/>
              </a:spcAft>
            </a:pPr>
            <a:endParaRPr lang="en-US" sz="3200" b="1">
              <a:latin typeface="Arial" charset="0"/>
            </a:endParaRPr>
          </a:p>
          <a:p>
            <a:pPr algn="ctr"/>
            <a:endParaRPr lang="en-US" sz="3200" b="1">
              <a:latin typeface="Arial" charset="0"/>
            </a:endParaRPr>
          </a:p>
          <a:p>
            <a:pPr algn="ctr"/>
            <a:r>
              <a:rPr lang="en-US" sz="3200" b="1">
                <a:latin typeface="Arial" charset="0"/>
              </a:rPr>
              <a:t>33.5</a:t>
            </a:r>
          </a:p>
        </p:txBody>
      </p:sp>
      <p:sp>
        <p:nvSpPr>
          <p:cNvPr id="41998" name="Line 14"/>
          <p:cNvSpPr>
            <a:spLocks noChangeShapeType="1"/>
          </p:cNvSpPr>
          <p:nvPr/>
        </p:nvSpPr>
        <p:spPr bwMode="auto">
          <a:xfrm>
            <a:off x="1092200" y="3455988"/>
            <a:ext cx="7213600" cy="1905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0127" name="Line 15"/>
          <p:cNvSpPr>
            <a:spLocks noChangeShapeType="1"/>
          </p:cNvSpPr>
          <p:nvPr/>
        </p:nvSpPr>
        <p:spPr bwMode="auto">
          <a:xfrm>
            <a:off x="1092200" y="3273425"/>
            <a:ext cx="0" cy="384175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>
            <a:outerShdw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0128" name="Line 16"/>
          <p:cNvSpPr>
            <a:spLocks noChangeShapeType="1"/>
          </p:cNvSpPr>
          <p:nvPr/>
        </p:nvSpPr>
        <p:spPr bwMode="auto">
          <a:xfrm>
            <a:off x="2895600" y="3273425"/>
            <a:ext cx="0" cy="384175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>
            <a:outerShdw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0129" name="Line 17"/>
          <p:cNvSpPr>
            <a:spLocks noChangeShapeType="1"/>
          </p:cNvSpPr>
          <p:nvPr/>
        </p:nvSpPr>
        <p:spPr bwMode="auto">
          <a:xfrm>
            <a:off x="4648200" y="3273425"/>
            <a:ext cx="0" cy="384175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>
            <a:outerShdw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0130" name="Line 18"/>
          <p:cNvSpPr>
            <a:spLocks noChangeShapeType="1"/>
          </p:cNvSpPr>
          <p:nvPr/>
        </p:nvSpPr>
        <p:spPr bwMode="auto">
          <a:xfrm>
            <a:off x="6477000" y="3273425"/>
            <a:ext cx="0" cy="384175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>
            <a:outerShdw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0131" name="Line 19"/>
          <p:cNvSpPr>
            <a:spLocks noChangeShapeType="1"/>
          </p:cNvSpPr>
          <p:nvPr/>
        </p:nvSpPr>
        <p:spPr bwMode="auto">
          <a:xfrm>
            <a:off x="8305800" y="3273425"/>
            <a:ext cx="0" cy="384175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>
            <a:outerShdw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random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1026"/>
          <p:cNvSpPr>
            <a:spLocks noChangeArrowheads="1"/>
          </p:cNvSpPr>
          <p:nvPr/>
        </p:nvSpPr>
        <p:spPr bwMode="auto">
          <a:xfrm>
            <a:off x="1509713" y="809625"/>
            <a:ext cx="5889625" cy="35004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3200" b="1">
                <a:solidFill>
                  <a:schemeClr val="bg2"/>
                </a:solidFill>
                <a:latin typeface="Arial" charset="0"/>
              </a:rPr>
              <a:t>		</a:t>
            </a:r>
            <a:r>
              <a:rPr lang="en-US" sz="3200" b="1" u="sng">
                <a:solidFill>
                  <a:schemeClr val="bg2"/>
                </a:solidFill>
                <a:latin typeface="Arial" charset="0"/>
              </a:rPr>
              <a:t>      S      </a:t>
            </a:r>
            <a:r>
              <a:rPr lang="en-US" sz="3200" b="1">
                <a:solidFill>
                  <a:schemeClr val="bg2"/>
                </a:solidFill>
                <a:latin typeface="Arial" charset="0"/>
              </a:rPr>
              <a:t>   	  L	</a:t>
            </a:r>
          </a:p>
          <a:p>
            <a:r>
              <a:rPr lang="en-US" sz="3200" b="1">
                <a:solidFill>
                  <a:schemeClr val="bg2"/>
                </a:solidFill>
                <a:latin typeface="Arial" charset="0"/>
              </a:rPr>
              <a:t>CF</a:t>
            </a:r>
            <a:r>
              <a:rPr lang="en-US" sz="3200" b="1" baseline="-25000">
                <a:solidFill>
                  <a:schemeClr val="bg2"/>
                </a:solidFill>
                <a:latin typeface="Arial" charset="0"/>
              </a:rPr>
              <a:t>0		</a:t>
            </a:r>
            <a:r>
              <a:rPr lang="en-US" sz="3200" b="1">
                <a:solidFill>
                  <a:schemeClr val="bg2"/>
                </a:solidFill>
                <a:latin typeface="Arial" charset="0"/>
              </a:rPr>
              <a:t>-100,000	    -100,000</a:t>
            </a:r>
          </a:p>
          <a:p>
            <a:r>
              <a:rPr lang="en-US" sz="3200" b="1">
                <a:solidFill>
                  <a:schemeClr val="bg2"/>
                </a:solidFill>
                <a:latin typeface="Arial" charset="0"/>
              </a:rPr>
              <a:t>CF</a:t>
            </a:r>
            <a:r>
              <a:rPr lang="en-US" sz="3200" b="1" baseline="-25000">
                <a:solidFill>
                  <a:schemeClr val="bg2"/>
                </a:solidFill>
                <a:latin typeface="Arial" charset="0"/>
              </a:rPr>
              <a:t>1</a:t>
            </a:r>
            <a:r>
              <a:rPr lang="en-US" sz="3200" b="1">
                <a:solidFill>
                  <a:schemeClr val="bg2"/>
                </a:solidFill>
                <a:latin typeface="Arial" charset="0"/>
              </a:rPr>
              <a:t>		   60,000	       33,500</a:t>
            </a:r>
          </a:p>
          <a:p>
            <a:r>
              <a:rPr lang="en-US" sz="3200" b="1">
                <a:solidFill>
                  <a:schemeClr val="bg2"/>
                </a:solidFill>
                <a:latin typeface="Arial" charset="0"/>
              </a:rPr>
              <a:t>N</a:t>
            </a:r>
            <a:r>
              <a:rPr lang="en-US" sz="3200" b="1" baseline="-25000">
                <a:solidFill>
                  <a:schemeClr val="bg2"/>
                </a:solidFill>
                <a:latin typeface="Arial" charset="0"/>
              </a:rPr>
              <a:t>j</a:t>
            </a:r>
            <a:r>
              <a:rPr lang="en-US" sz="3200" b="1">
                <a:solidFill>
                  <a:schemeClr val="bg2"/>
                </a:solidFill>
                <a:latin typeface="Arial" charset="0"/>
              </a:rPr>
              <a:t>			    2		        4</a:t>
            </a:r>
          </a:p>
          <a:p>
            <a:r>
              <a:rPr lang="en-US" sz="3200" b="1">
                <a:solidFill>
                  <a:schemeClr val="bg2"/>
                </a:solidFill>
                <a:latin typeface="Arial" charset="0"/>
              </a:rPr>
              <a:t>I			  10		      10</a:t>
            </a:r>
          </a:p>
          <a:p>
            <a:endParaRPr lang="en-US" sz="3200" b="1">
              <a:solidFill>
                <a:schemeClr val="bg2"/>
              </a:solidFill>
              <a:latin typeface="Arial" charset="0"/>
            </a:endParaRPr>
          </a:p>
          <a:p>
            <a:r>
              <a:rPr lang="en-US" sz="3200" b="1">
                <a:solidFill>
                  <a:schemeClr val="bg2"/>
                </a:solidFill>
                <a:latin typeface="Arial" charset="0"/>
              </a:rPr>
              <a:t>NPV		     4,132	         6,190</a:t>
            </a:r>
          </a:p>
        </p:txBody>
      </p:sp>
      <p:sp>
        <p:nvSpPr>
          <p:cNvPr id="43011" name="Rectangle 1027"/>
          <p:cNvSpPr>
            <a:spLocks noChangeArrowheads="1"/>
          </p:cNvSpPr>
          <p:nvPr/>
        </p:nvSpPr>
        <p:spPr bwMode="auto">
          <a:xfrm>
            <a:off x="1524000" y="4724400"/>
            <a:ext cx="6670675" cy="15001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b="1">
                <a:latin typeface="Arial" charset="0"/>
              </a:rPr>
              <a:t>NPV</a:t>
            </a:r>
            <a:r>
              <a:rPr lang="en-US" sz="3200" b="1" baseline="-25000">
                <a:latin typeface="Arial" charset="0"/>
              </a:rPr>
              <a:t>L </a:t>
            </a:r>
            <a:r>
              <a:rPr lang="en-US" sz="3200" b="1">
                <a:latin typeface="Arial" charset="0"/>
              </a:rPr>
              <a:t>&gt; NPV</a:t>
            </a:r>
            <a:r>
              <a:rPr lang="en-US" sz="3200" b="1" baseline="-25000">
                <a:latin typeface="Arial" charset="0"/>
              </a:rPr>
              <a:t>S</a:t>
            </a:r>
            <a:r>
              <a:rPr lang="en-US" sz="3200" b="1">
                <a:latin typeface="Arial" charset="0"/>
              </a:rPr>
              <a:t>.  But is L better?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US" sz="3200" b="1">
                <a:latin typeface="Arial" charset="0"/>
              </a:rPr>
              <a:t>Can’t say yet.  Need to perform common life analysis.</a:t>
            </a:r>
          </a:p>
        </p:txBody>
      </p:sp>
      <p:sp>
        <p:nvSpPr>
          <p:cNvPr id="43012" name="Line 1028"/>
          <p:cNvSpPr>
            <a:spLocks noChangeShapeType="1"/>
          </p:cNvSpPr>
          <p:nvPr/>
        </p:nvSpPr>
        <p:spPr bwMode="auto">
          <a:xfrm>
            <a:off x="5638800" y="1314450"/>
            <a:ext cx="1701800" cy="0"/>
          </a:xfrm>
          <a:prstGeom prst="line">
            <a:avLst/>
          </a:prstGeom>
          <a:noFill/>
          <a:ln w="38100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90600" y="1371600"/>
            <a:ext cx="7481888" cy="3581400"/>
          </a:xfrm>
          <a:noFill/>
        </p:spPr>
        <p:txBody>
          <a:bodyPr/>
          <a:lstStyle/>
          <a:p>
            <a:r>
              <a:rPr lang="en-US" smtClean="0"/>
              <a:t>Note that Project S could be repeated after 2 years to generate additional profits.</a:t>
            </a:r>
          </a:p>
          <a:p>
            <a:r>
              <a:rPr lang="en-US" smtClean="0"/>
              <a:t>Can use either </a:t>
            </a:r>
            <a:r>
              <a:rPr lang="en-US" u="sng" smtClean="0"/>
              <a:t>replacement chain</a:t>
            </a:r>
            <a:r>
              <a:rPr lang="en-US" smtClean="0"/>
              <a:t> or </a:t>
            </a:r>
            <a:r>
              <a:rPr lang="en-US" u="sng" smtClean="0"/>
              <a:t>equivalent annual annuity</a:t>
            </a:r>
            <a:r>
              <a:rPr lang="en-US" smtClean="0"/>
              <a:t> analysis to make decision.</a:t>
            </a:r>
          </a:p>
        </p:txBody>
      </p:sp>
    </p:spTree>
  </p:cSld>
  <p:clrMapOvr>
    <a:masterClrMapping/>
  </p:clrMapOvr>
  <p:transition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ChangeArrowheads="1"/>
          </p:cNvSpPr>
          <p:nvPr/>
        </p:nvSpPr>
        <p:spPr bwMode="auto">
          <a:xfrm>
            <a:off x="609600" y="685800"/>
            <a:ext cx="7916863" cy="762000"/>
          </a:xfrm>
          <a:prstGeom prst="rect">
            <a:avLst/>
          </a:prstGeom>
          <a:solidFill>
            <a:schemeClr val="accent1"/>
          </a:solidFill>
          <a:ln w="508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title"/>
          </p:nvPr>
        </p:nvSpPr>
        <p:spPr>
          <a:xfrm>
            <a:off x="692150" y="1600200"/>
            <a:ext cx="5403850" cy="838200"/>
          </a:xfrm>
          <a:noFill/>
          <a:ln>
            <a:noFill/>
          </a:ln>
        </p:spPr>
        <p:txBody>
          <a:bodyPr/>
          <a:lstStyle/>
          <a:p>
            <a:pPr algn="l"/>
            <a:r>
              <a:rPr lang="en-US" sz="2800" smtClean="0"/>
              <a:t>Franchise S with Replication:</a:t>
            </a:r>
          </a:p>
        </p:txBody>
      </p:sp>
      <p:sp>
        <p:nvSpPr>
          <p:cNvPr id="45060" name="Rectangle 4"/>
          <p:cNvSpPr>
            <a:spLocks noChangeArrowheads="1"/>
          </p:cNvSpPr>
          <p:nvPr/>
        </p:nvSpPr>
        <p:spPr bwMode="auto">
          <a:xfrm>
            <a:off x="433388" y="5757863"/>
            <a:ext cx="2833687" cy="5762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3200" b="1">
                <a:latin typeface="Arial" charset="0"/>
              </a:rPr>
              <a:t>NPV = $7,547.</a:t>
            </a:r>
          </a:p>
        </p:txBody>
      </p:sp>
      <p:sp>
        <p:nvSpPr>
          <p:cNvPr id="45061" name="Rectangle 5"/>
          <p:cNvSpPr>
            <a:spLocks noChangeArrowheads="1"/>
          </p:cNvSpPr>
          <p:nvPr/>
        </p:nvSpPr>
        <p:spPr bwMode="auto">
          <a:xfrm>
            <a:off x="693738" y="762000"/>
            <a:ext cx="7732712" cy="5762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/>
            <a:r>
              <a:rPr lang="en-US" sz="3200" b="1">
                <a:solidFill>
                  <a:schemeClr val="bg2"/>
                </a:solidFill>
                <a:latin typeface="Arial" charset="0"/>
              </a:rPr>
              <a:t>Replacement Chain Approach  (000s)</a:t>
            </a:r>
          </a:p>
        </p:txBody>
      </p:sp>
      <p:sp>
        <p:nvSpPr>
          <p:cNvPr id="45062" name="Rectangle 6"/>
          <p:cNvSpPr>
            <a:spLocks noChangeArrowheads="1"/>
          </p:cNvSpPr>
          <p:nvPr/>
        </p:nvSpPr>
        <p:spPr bwMode="auto">
          <a:xfrm>
            <a:off x="873125" y="2527300"/>
            <a:ext cx="406400" cy="5762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/>
            <a:r>
              <a:rPr lang="en-US" sz="3200" b="1">
                <a:latin typeface="Arial" charset="0"/>
              </a:rPr>
              <a:t>0</a:t>
            </a:r>
          </a:p>
        </p:txBody>
      </p:sp>
      <p:sp>
        <p:nvSpPr>
          <p:cNvPr id="45063" name="Rectangle 7"/>
          <p:cNvSpPr>
            <a:spLocks noChangeArrowheads="1"/>
          </p:cNvSpPr>
          <p:nvPr/>
        </p:nvSpPr>
        <p:spPr bwMode="auto">
          <a:xfrm>
            <a:off x="2654300" y="2527300"/>
            <a:ext cx="406400" cy="5762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/>
            <a:r>
              <a:rPr lang="en-US" sz="3200" b="1">
                <a:latin typeface="Arial" charset="0"/>
              </a:rPr>
              <a:t>1</a:t>
            </a:r>
          </a:p>
        </p:txBody>
      </p:sp>
      <p:sp>
        <p:nvSpPr>
          <p:cNvPr id="45064" name="Rectangle 8"/>
          <p:cNvSpPr>
            <a:spLocks noChangeArrowheads="1"/>
          </p:cNvSpPr>
          <p:nvPr/>
        </p:nvSpPr>
        <p:spPr bwMode="auto">
          <a:xfrm>
            <a:off x="4457700" y="2527300"/>
            <a:ext cx="406400" cy="5762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/>
            <a:r>
              <a:rPr lang="en-US" sz="3200" b="1">
                <a:latin typeface="Arial" charset="0"/>
              </a:rPr>
              <a:t>2</a:t>
            </a:r>
          </a:p>
        </p:txBody>
      </p:sp>
      <p:sp>
        <p:nvSpPr>
          <p:cNvPr id="45065" name="Rectangle 9"/>
          <p:cNvSpPr>
            <a:spLocks noChangeArrowheads="1"/>
          </p:cNvSpPr>
          <p:nvPr/>
        </p:nvSpPr>
        <p:spPr bwMode="auto">
          <a:xfrm>
            <a:off x="6270625" y="2527300"/>
            <a:ext cx="406400" cy="5762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/>
            <a:r>
              <a:rPr lang="en-US" sz="3200" b="1">
                <a:latin typeface="Arial" charset="0"/>
              </a:rPr>
              <a:t>3</a:t>
            </a:r>
          </a:p>
        </p:txBody>
      </p:sp>
      <p:sp>
        <p:nvSpPr>
          <p:cNvPr id="45066" name="Rectangle 10"/>
          <p:cNvSpPr>
            <a:spLocks noChangeArrowheads="1"/>
          </p:cNvSpPr>
          <p:nvPr/>
        </p:nvSpPr>
        <p:spPr bwMode="auto">
          <a:xfrm>
            <a:off x="8088313" y="2527300"/>
            <a:ext cx="406400" cy="5762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/>
            <a:r>
              <a:rPr lang="en-US" sz="3200" b="1">
                <a:latin typeface="Arial" charset="0"/>
              </a:rPr>
              <a:t>4</a:t>
            </a:r>
          </a:p>
        </p:txBody>
      </p:sp>
      <p:sp>
        <p:nvSpPr>
          <p:cNvPr id="45067" name="Rectangle 11"/>
          <p:cNvSpPr>
            <a:spLocks noChangeArrowheads="1"/>
          </p:cNvSpPr>
          <p:nvPr/>
        </p:nvSpPr>
        <p:spPr bwMode="auto">
          <a:xfrm>
            <a:off x="433388" y="3444875"/>
            <a:ext cx="2616200" cy="2038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3200" b="1">
                <a:latin typeface="Arial" charset="0"/>
              </a:rPr>
              <a:t>Franchise S:</a:t>
            </a:r>
          </a:p>
          <a:p>
            <a:r>
              <a:rPr lang="en-US" sz="3200" b="1">
                <a:latin typeface="Arial" charset="0"/>
              </a:rPr>
              <a:t>(100)</a:t>
            </a:r>
          </a:p>
          <a:p>
            <a:r>
              <a:rPr lang="en-US" sz="3200" b="1">
                <a:latin typeface="Arial" charset="0"/>
              </a:rPr>
              <a:t> </a:t>
            </a:r>
            <a:r>
              <a:rPr lang="en-US" sz="3200" b="1" u="sng">
                <a:latin typeface="Arial" charset="0"/>
              </a:rPr>
              <a:t>      </a:t>
            </a:r>
            <a:endParaRPr lang="en-US" sz="3200" b="1">
              <a:latin typeface="Arial" charset="0"/>
            </a:endParaRPr>
          </a:p>
          <a:p>
            <a:r>
              <a:rPr lang="en-US" sz="3200" b="1">
                <a:latin typeface="Arial" charset="0"/>
              </a:rPr>
              <a:t>(</a:t>
            </a:r>
            <a:r>
              <a:rPr lang="en-US" sz="3200" b="1" u="sng">
                <a:latin typeface="Arial" charset="0"/>
              </a:rPr>
              <a:t>100</a:t>
            </a:r>
            <a:r>
              <a:rPr lang="en-US" sz="3200" b="1">
                <a:latin typeface="Arial" charset="0"/>
              </a:rPr>
              <a:t>)</a:t>
            </a:r>
          </a:p>
        </p:txBody>
      </p:sp>
      <p:sp>
        <p:nvSpPr>
          <p:cNvPr id="45068" name="Rectangle 12"/>
          <p:cNvSpPr>
            <a:spLocks noChangeArrowheads="1"/>
          </p:cNvSpPr>
          <p:nvPr/>
        </p:nvSpPr>
        <p:spPr bwMode="auto">
          <a:xfrm>
            <a:off x="2541588" y="3444875"/>
            <a:ext cx="631825" cy="2038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endParaRPr lang="en-US" sz="3200" b="1">
              <a:latin typeface="Arial" charset="0"/>
            </a:endParaRPr>
          </a:p>
          <a:p>
            <a:r>
              <a:rPr lang="en-US" sz="3200" b="1">
                <a:latin typeface="Arial" charset="0"/>
              </a:rPr>
              <a:t>60</a:t>
            </a:r>
          </a:p>
          <a:p>
            <a:r>
              <a:rPr lang="en-US" sz="3200" b="1" u="sng">
                <a:latin typeface="Arial" charset="0"/>
              </a:rPr>
              <a:t>    </a:t>
            </a:r>
            <a:endParaRPr lang="en-US" sz="3200" b="1">
              <a:latin typeface="Arial" charset="0"/>
            </a:endParaRPr>
          </a:p>
          <a:p>
            <a:r>
              <a:rPr lang="en-US" sz="3200" b="1" u="sng">
                <a:latin typeface="Arial" charset="0"/>
              </a:rPr>
              <a:t>60</a:t>
            </a:r>
          </a:p>
        </p:txBody>
      </p:sp>
      <p:sp>
        <p:nvSpPr>
          <p:cNvPr id="45069" name="Rectangle 13"/>
          <p:cNvSpPr>
            <a:spLocks noChangeArrowheads="1"/>
          </p:cNvSpPr>
          <p:nvPr/>
        </p:nvSpPr>
        <p:spPr bwMode="auto">
          <a:xfrm>
            <a:off x="4083050" y="3444875"/>
            <a:ext cx="1127125" cy="2038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endParaRPr lang="en-US" sz="3200" b="1">
              <a:latin typeface="Arial" charset="0"/>
            </a:endParaRPr>
          </a:p>
          <a:p>
            <a:r>
              <a:rPr lang="en-US" sz="3200" b="1">
                <a:latin typeface="Arial" charset="0"/>
              </a:rPr>
              <a:t>   60</a:t>
            </a:r>
          </a:p>
          <a:p>
            <a:r>
              <a:rPr lang="en-US" sz="3200" b="1">
                <a:latin typeface="Arial" charset="0"/>
              </a:rPr>
              <a:t>(</a:t>
            </a:r>
            <a:r>
              <a:rPr lang="en-US" sz="3200" b="1" u="sng">
                <a:latin typeface="Arial" charset="0"/>
              </a:rPr>
              <a:t>100</a:t>
            </a:r>
            <a:r>
              <a:rPr lang="en-US" sz="3200" b="1">
                <a:latin typeface="Arial" charset="0"/>
              </a:rPr>
              <a:t>)</a:t>
            </a:r>
          </a:p>
          <a:p>
            <a:r>
              <a:rPr lang="en-US" sz="3200" b="1">
                <a:latin typeface="Arial" charset="0"/>
              </a:rPr>
              <a:t> </a:t>
            </a:r>
            <a:r>
              <a:rPr lang="en-US" sz="3200" b="1" u="sng">
                <a:latin typeface="Arial" charset="0"/>
              </a:rPr>
              <a:t> (40</a:t>
            </a:r>
            <a:r>
              <a:rPr lang="en-US" sz="3200" b="1">
                <a:latin typeface="Arial" charset="0"/>
              </a:rPr>
              <a:t>)</a:t>
            </a:r>
          </a:p>
        </p:txBody>
      </p:sp>
      <p:sp>
        <p:nvSpPr>
          <p:cNvPr id="45070" name="Rectangle 14"/>
          <p:cNvSpPr>
            <a:spLocks noChangeArrowheads="1"/>
          </p:cNvSpPr>
          <p:nvPr/>
        </p:nvSpPr>
        <p:spPr bwMode="auto">
          <a:xfrm>
            <a:off x="6157913" y="3444875"/>
            <a:ext cx="631825" cy="2038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/>
            <a:endParaRPr lang="en-US" sz="3200" b="1">
              <a:latin typeface="Arial" charset="0"/>
            </a:endParaRPr>
          </a:p>
          <a:p>
            <a:pPr algn="ctr"/>
            <a:endParaRPr lang="en-US" sz="3200" b="1">
              <a:latin typeface="Arial" charset="0"/>
            </a:endParaRPr>
          </a:p>
          <a:p>
            <a:pPr algn="ctr"/>
            <a:r>
              <a:rPr lang="en-US" sz="3200" b="1" u="sng">
                <a:latin typeface="Arial" charset="0"/>
              </a:rPr>
              <a:t>60</a:t>
            </a:r>
            <a:endParaRPr lang="en-US" sz="3200" b="1">
              <a:latin typeface="Arial" charset="0"/>
            </a:endParaRPr>
          </a:p>
          <a:p>
            <a:pPr algn="ctr"/>
            <a:r>
              <a:rPr lang="en-US" sz="3200" b="1" u="sng">
                <a:latin typeface="Arial" charset="0"/>
              </a:rPr>
              <a:t>60</a:t>
            </a:r>
          </a:p>
        </p:txBody>
      </p:sp>
      <p:sp>
        <p:nvSpPr>
          <p:cNvPr id="45071" name="Rectangle 15"/>
          <p:cNvSpPr>
            <a:spLocks noChangeArrowheads="1"/>
          </p:cNvSpPr>
          <p:nvPr/>
        </p:nvSpPr>
        <p:spPr bwMode="auto">
          <a:xfrm>
            <a:off x="7975600" y="3444875"/>
            <a:ext cx="631825" cy="2038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/>
            <a:endParaRPr lang="en-US" sz="3200" b="1">
              <a:latin typeface="Arial" charset="0"/>
            </a:endParaRPr>
          </a:p>
          <a:p>
            <a:pPr algn="ctr"/>
            <a:endParaRPr lang="en-US" sz="3200" b="1">
              <a:latin typeface="Arial" charset="0"/>
            </a:endParaRPr>
          </a:p>
          <a:p>
            <a:pPr algn="ctr"/>
            <a:r>
              <a:rPr lang="en-US" sz="3200" b="1" u="sng">
                <a:latin typeface="Arial" charset="0"/>
              </a:rPr>
              <a:t>60</a:t>
            </a:r>
            <a:endParaRPr lang="en-US" sz="3200" b="1">
              <a:latin typeface="Arial" charset="0"/>
            </a:endParaRPr>
          </a:p>
          <a:p>
            <a:pPr algn="ctr"/>
            <a:r>
              <a:rPr lang="en-US" sz="3200" b="1" u="sng">
                <a:latin typeface="Arial" charset="0"/>
              </a:rPr>
              <a:t>60</a:t>
            </a:r>
          </a:p>
        </p:txBody>
      </p:sp>
      <p:sp>
        <p:nvSpPr>
          <p:cNvPr id="45072" name="Line 16"/>
          <p:cNvSpPr>
            <a:spLocks noChangeShapeType="1"/>
          </p:cNvSpPr>
          <p:nvPr/>
        </p:nvSpPr>
        <p:spPr bwMode="auto">
          <a:xfrm>
            <a:off x="660400" y="5476875"/>
            <a:ext cx="7016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073" name="Line 17"/>
          <p:cNvSpPr>
            <a:spLocks noChangeShapeType="1"/>
          </p:cNvSpPr>
          <p:nvPr/>
        </p:nvSpPr>
        <p:spPr bwMode="auto">
          <a:xfrm>
            <a:off x="4286250" y="5476875"/>
            <a:ext cx="7334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074" name="Line 18"/>
          <p:cNvSpPr>
            <a:spLocks noChangeShapeType="1"/>
          </p:cNvSpPr>
          <p:nvPr/>
        </p:nvSpPr>
        <p:spPr bwMode="auto">
          <a:xfrm>
            <a:off x="2625725" y="5476875"/>
            <a:ext cx="4603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075" name="Line 19"/>
          <p:cNvSpPr>
            <a:spLocks noChangeShapeType="1"/>
          </p:cNvSpPr>
          <p:nvPr/>
        </p:nvSpPr>
        <p:spPr bwMode="auto">
          <a:xfrm>
            <a:off x="6248400" y="5476875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076" name="Line 20"/>
          <p:cNvSpPr>
            <a:spLocks noChangeShapeType="1"/>
          </p:cNvSpPr>
          <p:nvPr/>
        </p:nvSpPr>
        <p:spPr bwMode="auto">
          <a:xfrm>
            <a:off x="8078788" y="5476875"/>
            <a:ext cx="474662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5077" name="Line 21"/>
          <p:cNvSpPr>
            <a:spLocks noChangeShapeType="1"/>
          </p:cNvSpPr>
          <p:nvPr/>
        </p:nvSpPr>
        <p:spPr bwMode="auto">
          <a:xfrm>
            <a:off x="1092200" y="3303588"/>
            <a:ext cx="7213600" cy="1905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3206" name="Line 22"/>
          <p:cNvSpPr>
            <a:spLocks noChangeShapeType="1"/>
          </p:cNvSpPr>
          <p:nvPr/>
        </p:nvSpPr>
        <p:spPr bwMode="auto">
          <a:xfrm>
            <a:off x="1092200" y="3121025"/>
            <a:ext cx="0" cy="384175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>
            <a:outerShdw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3207" name="Line 23"/>
          <p:cNvSpPr>
            <a:spLocks noChangeShapeType="1"/>
          </p:cNvSpPr>
          <p:nvPr/>
        </p:nvSpPr>
        <p:spPr bwMode="auto">
          <a:xfrm>
            <a:off x="2895600" y="3121025"/>
            <a:ext cx="0" cy="384175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>
            <a:outerShdw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3208" name="Line 24"/>
          <p:cNvSpPr>
            <a:spLocks noChangeShapeType="1"/>
          </p:cNvSpPr>
          <p:nvPr/>
        </p:nvSpPr>
        <p:spPr bwMode="auto">
          <a:xfrm>
            <a:off x="4648200" y="3121025"/>
            <a:ext cx="0" cy="384175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>
            <a:outerShdw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3209" name="Line 25"/>
          <p:cNvSpPr>
            <a:spLocks noChangeShapeType="1"/>
          </p:cNvSpPr>
          <p:nvPr/>
        </p:nvSpPr>
        <p:spPr bwMode="auto">
          <a:xfrm>
            <a:off x="6477000" y="3121025"/>
            <a:ext cx="0" cy="384175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>
            <a:outerShdw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3210" name="Line 26"/>
          <p:cNvSpPr>
            <a:spLocks noChangeShapeType="1"/>
          </p:cNvSpPr>
          <p:nvPr/>
        </p:nvSpPr>
        <p:spPr bwMode="auto">
          <a:xfrm>
            <a:off x="8305800" y="3121025"/>
            <a:ext cx="0" cy="384175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>
            <a:outerShdw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random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ChangeArrowheads="1"/>
          </p:cNvSpPr>
          <p:nvPr/>
        </p:nvSpPr>
        <p:spPr bwMode="auto">
          <a:xfrm>
            <a:off x="693738" y="5381625"/>
            <a:ext cx="7570787" cy="1063625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>
            <a:outerShdw algn="ctr" rotWithShape="0">
              <a:schemeClr val="bg2"/>
            </a:outerShdw>
          </a:effectLst>
        </p:spPr>
        <p:txBody>
          <a:bodyPr lIns="90488" tIns="44450" rIns="90488" bIns="44450">
            <a:spAutoFit/>
          </a:bodyPr>
          <a:lstStyle/>
          <a:p>
            <a:pPr>
              <a:defRPr/>
            </a:pPr>
            <a:r>
              <a:rPr lang="en-US" sz="3200" b="1">
                <a:latin typeface="Arial" charset="0"/>
              </a:rPr>
              <a:t>Compare to Franchise L NPV = $6,190.</a:t>
            </a:r>
          </a:p>
        </p:txBody>
      </p:sp>
      <p:sp>
        <p:nvSpPr>
          <p:cNvPr id="46083" name="Rectangle 3"/>
          <p:cNvSpPr>
            <a:spLocks noChangeArrowheads="1"/>
          </p:cNvSpPr>
          <p:nvPr/>
        </p:nvSpPr>
        <p:spPr bwMode="auto">
          <a:xfrm>
            <a:off x="693738" y="842963"/>
            <a:ext cx="3481387" cy="5762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r>
              <a:rPr lang="en-US" sz="3200" b="1">
                <a:latin typeface="Arial" charset="0"/>
              </a:rPr>
              <a:t>Or, use NPVs:</a:t>
            </a:r>
          </a:p>
        </p:txBody>
      </p:sp>
      <p:sp>
        <p:nvSpPr>
          <p:cNvPr id="46084" name="Rectangle 4"/>
          <p:cNvSpPr>
            <a:spLocks noChangeArrowheads="1"/>
          </p:cNvSpPr>
          <p:nvPr/>
        </p:nvSpPr>
        <p:spPr bwMode="auto">
          <a:xfrm>
            <a:off x="873125" y="2098675"/>
            <a:ext cx="406400" cy="5762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/>
            <a:r>
              <a:rPr lang="en-US" sz="3200" b="1">
                <a:latin typeface="Arial" charset="0"/>
              </a:rPr>
              <a:t>0</a:t>
            </a:r>
          </a:p>
        </p:txBody>
      </p:sp>
      <p:sp>
        <p:nvSpPr>
          <p:cNvPr id="46085" name="Rectangle 5"/>
          <p:cNvSpPr>
            <a:spLocks noChangeArrowheads="1"/>
          </p:cNvSpPr>
          <p:nvPr/>
        </p:nvSpPr>
        <p:spPr bwMode="auto">
          <a:xfrm>
            <a:off x="2654300" y="2098675"/>
            <a:ext cx="406400" cy="5762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/>
            <a:r>
              <a:rPr lang="en-US" sz="3200" b="1">
                <a:latin typeface="Arial" charset="0"/>
              </a:rPr>
              <a:t>1</a:t>
            </a:r>
          </a:p>
        </p:txBody>
      </p:sp>
      <p:sp>
        <p:nvSpPr>
          <p:cNvPr id="46086" name="Rectangle 6"/>
          <p:cNvSpPr>
            <a:spLocks noChangeArrowheads="1"/>
          </p:cNvSpPr>
          <p:nvPr/>
        </p:nvSpPr>
        <p:spPr bwMode="auto">
          <a:xfrm>
            <a:off x="4457700" y="2098675"/>
            <a:ext cx="406400" cy="5762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/>
            <a:r>
              <a:rPr lang="en-US" sz="3200" b="1">
                <a:latin typeface="Arial" charset="0"/>
              </a:rPr>
              <a:t>2</a:t>
            </a:r>
          </a:p>
        </p:txBody>
      </p:sp>
      <p:sp>
        <p:nvSpPr>
          <p:cNvPr id="46087" name="Rectangle 7"/>
          <p:cNvSpPr>
            <a:spLocks noChangeArrowheads="1"/>
          </p:cNvSpPr>
          <p:nvPr/>
        </p:nvSpPr>
        <p:spPr bwMode="auto">
          <a:xfrm>
            <a:off x="6270625" y="2098675"/>
            <a:ext cx="406400" cy="5762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/>
            <a:r>
              <a:rPr lang="en-US" sz="3200" b="1">
                <a:latin typeface="Arial" charset="0"/>
              </a:rPr>
              <a:t>3</a:t>
            </a:r>
          </a:p>
        </p:txBody>
      </p:sp>
      <p:sp>
        <p:nvSpPr>
          <p:cNvPr id="46088" name="Rectangle 8"/>
          <p:cNvSpPr>
            <a:spLocks noChangeArrowheads="1"/>
          </p:cNvSpPr>
          <p:nvPr/>
        </p:nvSpPr>
        <p:spPr bwMode="auto">
          <a:xfrm>
            <a:off x="8088313" y="2098675"/>
            <a:ext cx="406400" cy="5762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/>
            <a:r>
              <a:rPr lang="en-US" sz="3200" b="1">
                <a:latin typeface="Arial" charset="0"/>
              </a:rPr>
              <a:t>4</a:t>
            </a:r>
          </a:p>
        </p:txBody>
      </p:sp>
      <p:sp>
        <p:nvSpPr>
          <p:cNvPr id="46089" name="Rectangle 9"/>
          <p:cNvSpPr>
            <a:spLocks noChangeArrowheads="1"/>
          </p:cNvSpPr>
          <p:nvPr/>
        </p:nvSpPr>
        <p:spPr bwMode="auto">
          <a:xfrm>
            <a:off x="433388" y="3016250"/>
            <a:ext cx="1195387" cy="15509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3200" b="1">
                <a:latin typeface="Arial" charset="0"/>
              </a:rPr>
              <a:t>4,132</a:t>
            </a:r>
          </a:p>
          <a:p>
            <a:r>
              <a:rPr lang="en-US" sz="3200" b="1" u="sng">
                <a:latin typeface="Arial" charset="0"/>
              </a:rPr>
              <a:t>3,415</a:t>
            </a:r>
            <a:endParaRPr lang="en-US" sz="3200" b="1">
              <a:latin typeface="Arial" charset="0"/>
            </a:endParaRPr>
          </a:p>
          <a:p>
            <a:r>
              <a:rPr lang="en-US" sz="3200" b="1" u="sng">
                <a:latin typeface="Arial" charset="0"/>
              </a:rPr>
              <a:t>7,547</a:t>
            </a:r>
          </a:p>
        </p:txBody>
      </p:sp>
      <p:sp>
        <p:nvSpPr>
          <p:cNvPr id="46090" name="Rectangle 10"/>
          <p:cNvSpPr>
            <a:spLocks noChangeArrowheads="1"/>
          </p:cNvSpPr>
          <p:nvPr/>
        </p:nvSpPr>
        <p:spPr bwMode="auto">
          <a:xfrm>
            <a:off x="3940175" y="3016250"/>
            <a:ext cx="1308100" cy="5762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3200" b="1">
                <a:latin typeface="Arial" charset="0"/>
              </a:rPr>
              <a:t> 4,132</a:t>
            </a:r>
          </a:p>
        </p:txBody>
      </p:sp>
      <p:sp>
        <p:nvSpPr>
          <p:cNvPr id="46091" name="Line 11"/>
          <p:cNvSpPr>
            <a:spLocks noChangeShapeType="1"/>
          </p:cNvSpPr>
          <p:nvPr/>
        </p:nvSpPr>
        <p:spPr bwMode="auto">
          <a:xfrm>
            <a:off x="533400" y="4578350"/>
            <a:ext cx="10287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092" name="Line 12"/>
          <p:cNvSpPr>
            <a:spLocks noChangeShapeType="1"/>
          </p:cNvSpPr>
          <p:nvPr/>
        </p:nvSpPr>
        <p:spPr bwMode="auto">
          <a:xfrm>
            <a:off x="1828800" y="3825875"/>
            <a:ext cx="28241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093" name="Line 13"/>
          <p:cNvSpPr>
            <a:spLocks noChangeShapeType="1"/>
          </p:cNvSpPr>
          <p:nvPr/>
        </p:nvSpPr>
        <p:spPr bwMode="auto">
          <a:xfrm flipV="1">
            <a:off x="4648200" y="3498850"/>
            <a:ext cx="0" cy="3270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6094" name="Rectangle 14"/>
          <p:cNvSpPr>
            <a:spLocks noChangeArrowheads="1"/>
          </p:cNvSpPr>
          <p:nvPr/>
        </p:nvSpPr>
        <p:spPr bwMode="auto">
          <a:xfrm>
            <a:off x="2670175" y="3344863"/>
            <a:ext cx="993775" cy="5762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3200" b="1">
                <a:latin typeface="Arial" charset="0"/>
              </a:rPr>
              <a:t>10%</a:t>
            </a:r>
          </a:p>
        </p:txBody>
      </p:sp>
      <p:sp>
        <p:nvSpPr>
          <p:cNvPr id="46095" name="Line 15"/>
          <p:cNvSpPr>
            <a:spLocks noChangeShapeType="1"/>
          </p:cNvSpPr>
          <p:nvPr/>
        </p:nvSpPr>
        <p:spPr bwMode="auto">
          <a:xfrm>
            <a:off x="1092200" y="2846388"/>
            <a:ext cx="7213600" cy="1905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4224" name="Line 16"/>
          <p:cNvSpPr>
            <a:spLocks noChangeShapeType="1"/>
          </p:cNvSpPr>
          <p:nvPr/>
        </p:nvSpPr>
        <p:spPr bwMode="auto">
          <a:xfrm>
            <a:off x="1092200" y="2663825"/>
            <a:ext cx="0" cy="384175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>
            <a:outerShdw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4225" name="Line 17"/>
          <p:cNvSpPr>
            <a:spLocks noChangeShapeType="1"/>
          </p:cNvSpPr>
          <p:nvPr/>
        </p:nvSpPr>
        <p:spPr bwMode="auto">
          <a:xfrm>
            <a:off x="2895600" y="2663825"/>
            <a:ext cx="0" cy="384175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>
            <a:outerShdw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4226" name="Line 18"/>
          <p:cNvSpPr>
            <a:spLocks noChangeShapeType="1"/>
          </p:cNvSpPr>
          <p:nvPr/>
        </p:nvSpPr>
        <p:spPr bwMode="auto">
          <a:xfrm>
            <a:off x="4648200" y="2663825"/>
            <a:ext cx="0" cy="384175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>
            <a:outerShdw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4227" name="Line 19"/>
          <p:cNvSpPr>
            <a:spLocks noChangeShapeType="1"/>
          </p:cNvSpPr>
          <p:nvPr/>
        </p:nvSpPr>
        <p:spPr bwMode="auto">
          <a:xfrm>
            <a:off x="6477000" y="2663825"/>
            <a:ext cx="0" cy="384175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>
            <a:outerShdw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4228" name="Line 20"/>
          <p:cNvSpPr>
            <a:spLocks noChangeShapeType="1"/>
          </p:cNvSpPr>
          <p:nvPr/>
        </p:nvSpPr>
        <p:spPr bwMode="auto">
          <a:xfrm>
            <a:off x="8305800" y="2663825"/>
            <a:ext cx="0" cy="384175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>
            <a:outerShdw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random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ChangeArrowheads="1"/>
          </p:cNvSpPr>
          <p:nvPr/>
        </p:nvSpPr>
        <p:spPr bwMode="auto">
          <a:xfrm>
            <a:off x="601663" y="712788"/>
            <a:ext cx="7932737" cy="1192212"/>
          </a:xfrm>
          <a:prstGeom prst="rect">
            <a:avLst/>
          </a:prstGeom>
          <a:solidFill>
            <a:schemeClr val="accent1"/>
          </a:solidFill>
          <a:ln w="508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07" name="Rectangle 3"/>
          <p:cNvSpPr>
            <a:spLocks noChangeArrowheads="1"/>
          </p:cNvSpPr>
          <p:nvPr/>
        </p:nvSpPr>
        <p:spPr bwMode="auto">
          <a:xfrm>
            <a:off x="622300" y="762000"/>
            <a:ext cx="7848600" cy="1063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/>
            <a:r>
              <a:rPr lang="en-US" sz="3200" b="1">
                <a:solidFill>
                  <a:schemeClr val="bg2"/>
                </a:solidFill>
                <a:latin typeface="Arial" charset="0"/>
              </a:rPr>
              <a:t>If the cost to repeat S in two years rises to $105,000, which is best? (000s)</a:t>
            </a:r>
          </a:p>
        </p:txBody>
      </p:sp>
      <p:sp>
        <p:nvSpPr>
          <p:cNvPr id="98308" name="Rectangle 4"/>
          <p:cNvSpPr>
            <a:spLocks noChangeArrowheads="1"/>
          </p:cNvSpPr>
          <p:nvPr/>
        </p:nvSpPr>
        <p:spPr bwMode="auto">
          <a:xfrm>
            <a:off x="877888" y="5373688"/>
            <a:ext cx="7131050" cy="965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algn="ctr" rotWithShape="0">
              <a:schemeClr val="bg2"/>
            </a:outerShdw>
          </a:effectLst>
        </p:spPr>
        <p:txBody>
          <a:bodyPr lIns="90488" tIns="44450" rIns="90488" bIns="44450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3200" b="1">
                <a:latin typeface="Arial" charset="0"/>
              </a:rPr>
              <a:t>NPV</a:t>
            </a:r>
            <a:r>
              <a:rPr lang="en-US" sz="3200" b="1" baseline="-25000">
                <a:latin typeface="Arial" charset="0"/>
              </a:rPr>
              <a:t>S</a:t>
            </a:r>
            <a:r>
              <a:rPr lang="en-US" sz="3200" b="1">
                <a:latin typeface="Arial" charset="0"/>
              </a:rPr>
              <a:t> = $3,415 &lt; NPV</a:t>
            </a:r>
            <a:r>
              <a:rPr lang="en-US" sz="3200" b="1" baseline="-25000">
                <a:latin typeface="Arial" charset="0"/>
              </a:rPr>
              <a:t>L</a:t>
            </a:r>
            <a:r>
              <a:rPr lang="en-US" sz="3200" b="1">
                <a:latin typeface="Arial" charset="0"/>
              </a:rPr>
              <a:t> = $6,190.</a:t>
            </a:r>
          </a:p>
          <a:p>
            <a:pPr>
              <a:lnSpc>
                <a:spcPct val="90000"/>
              </a:lnSpc>
              <a:defRPr/>
            </a:pPr>
            <a:r>
              <a:rPr lang="en-US" sz="3200" b="1">
                <a:solidFill>
                  <a:schemeClr val="tx2"/>
                </a:solidFill>
                <a:latin typeface="Arial" charset="0"/>
              </a:rPr>
              <a:t>Now choose L.</a:t>
            </a:r>
          </a:p>
        </p:txBody>
      </p:sp>
      <p:sp>
        <p:nvSpPr>
          <p:cNvPr id="47109" name="Rectangle 5"/>
          <p:cNvSpPr>
            <a:spLocks noChangeArrowheads="1"/>
          </p:cNvSpPr>
          <p:nvPr/>
        </p:nvSpPr>
        <p:spPr bwMode="auto">
          <a:xfrm>
            <a:off x="873125" y="2146300"/>
            <a:ext cx="406400" cy="5762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/>
            <a:r>
              <a:rPr lang="en-US" sz="3200" b="1">
                <a:latin typeface="Arial" charset="0"/>
              </a:rPr>
              <a:t>0</a:t>
            </a:r>
          </a:p>
        </p:txBody>
      </p:sp>
      <p:sp>
        <p:nvSpPr>
          <p:cNvPr id="47110" name="Rectangle 6"/>
          <p:cNvSpPr>
            <a:spLocks noChangeArrowheads="1"/>
          </p:cNvSpPr>
          <p:nvPr/>
        </p:nvSpPr>
        <p:spPr bwMode="auto">
          <a:xfrm>
            <a:off x="2654300" y="2146300"/>
            <a:ext cx="406400" cy="5762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/>
            <a:r>
              <a:rPr lang="en-US" sz="3200" b="1">
                <a:latin typeface="Arial" charset="0"/>
              </a:rPr>
              <a:t>1</a:t>
            </a:r>
          </a:p>
        </p:txBody>
      </p:sp>
      <p:sp>
        <p:nvSpPr>
          <p:cNvPr id="47111" name="Rectangle 7"/>
          <p:cNvSpPr>
            <a:spLocks noChangeArrowheads="1"/>
          </p:cNvSpPr>
          <p:nvPr/>
        </p:nvSpPr>
        <p:spPr bwMode="auto">
          <a:xfrm>
            <a:off x="4457700" y="2146300"/>
            <a:ext cx="406400" cy="5762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/>
            <a:r>
              <a:rPr lang="en-US" sz="3200" b="1">
                <a:latin typeface="Arial" charset="0"/>
              </a:rPr>
              <a:t>2</a:t>
            </a:r>
          </a:p>
        </p:txBody>
      </p:sp>
      <p:sp>
        <p:nvSpPr>
          <p:cNvPr id="47112" name="Rectangle 8"/>
          <p:cNvSpPr>
            <a:spLocks noChangeArrowheads="1"/>
          </p:cNvSpPr>
          <p:nvPr/>
        </p:nvSpPr>
        <p:spPr bwMode="auto">
          <a:xfrm>
            <a:off x="6270625" y="2146300"/>
            <a:ext cx="406400" cy="5762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/>
            <a:r>
              <a:rPr lang="en-US" sz="3200" b="1">
                <a:latin typeface="Arial" charset="0"/>
              </a:rPr>
              <a:t>3</a:t>
            </a:r>
          </a:p>
        </p:txBody>
      </p:sp>
      <p:sp>
        <p:nvSpPr>
          <p:cNvPr id="47113" name="Rectangle 9"/>
          <p:cNvSpPr>
            <a:spLocks noChangeArrowheads="1"/>
          </p:cNvSpPr>
          <p:nvPr/>
        </p:nvSpPr>
        <p:spPr bwMode="auto">
          <a:xfrm>
            <a:off x="8088313" y="2146300"/>
            <a:ext cx="406400" cy="5762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/>
            <a:r>
              <a:rPr lang="en-US" sz="3200" b="1">
                <a:latin typeface="Arial" charset="0"/>
              </a:rPr>
              <a:t>4</a:t>
            </a:r>
          </a:p>
        </p:txBody>
      </p:sp>
      <p:sp>
        <p:nvSpPr>
          <p:cNvPr id="47114" name="Rectangle 10"/>
          <p:cNvSpPr>
            <a:spLocks noChangeArrowheads="1"/>
          </p:cNvSpPr>
          <p:nvPr/>
        </p:nvSpPr>
        <p:spPr bwMode="auto">
          <a:xfrm>
            <a:off x="433388" y="3074988"/>
            <a:ext cx="2616200" cy="15509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3200" b="1">
                <a:latin typeface="Arial" charset="0"/>
              </a:rPr>
              <a:t>Franchise S:</a:t>
            </a:r>
          </a:p>
          <a:p>
            <a:r>
              <a:rPr lang="en-US" sz="3200" b="1">
                <a:latin typeface="Arial" charset="0"/>
              </a:rPr>
              <a:t>(100)</a:t>
            </a:r>
          </a:p>
          <a:p>
            <a:r>
              <a:rPr lang="en-US" sz="3200" b="1">
                <a:latin typeface="Arial" charset="0"/>
              </a:rPr>
              <a:t> </a:t>
            </a:r>
          </a:p>
        </p:txBody>
      </p:sp>
      <p:sp>
        <p:nvSpPr>
          <p:cNvPr id="47115" name="Rectangle 11"/>
          <p:cNvSpPr>
            <a:spLocks noChangeArrowheads="1"/>
          </p:cNvSpPr>
          <p:nvPr/>
        </p:nvSpPr>
        <p:spPr bwMode="auto">
          <a:xfrm>
            <a:off x="2541588" y="3074988"/>
            <a:ext cx="631825" cy="15509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endParaRPr lang="en-US" sz="3200" b="1">
              <a:latin typeface="Arial" charset="0"/>
            </a:endParaRPr>
          </a:p>
          <a:p>
            <a:r>
              <a:rPr lang="en-US" sz="3200" b="1">
                <a:latin typeface="Arial" charset="0"/>
              </a:rPr>
              <a:t>60</a:t>
            </a:r>
          </a:p>
          <a:p>
            <a:pPr eaLnBrk="1"/>
            <a:endParaRPr lang="en-US" sz="3200" b="1">
              <a:latin typeface="Arial" charset="0"/>
            </a:endParaRPr>
          </a:p>
        </p:txBody>
      </p:sp>
      <p:sp>
        <p:nvSpPr>
          <p:cNvPr id="47116" name="Rectangle 12"/>
          <p:cNvSpPr>
            <a:spLocks noChangeArrowheads="1"/>
          </p:cNvSpPr>
          <p:nvPr/>
        </p:nvSpPr>
        <p:spPr bwMode="auto">
          <a:xfrm>
            <a:off x="4083050" y="3074988"/>
            <a:ext cx="1127125" cy="2038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endParaRPr lang="en-US" sz="3200" b="1">
              <a:latin typeface="Arial" charset="0"/>
            </a:endParaRPr>
          </a:p>
          <a:p>
            <a:r>
              <a:rPr lang="en-US" sz="3200" b="1">
                <a:latin typeface="Arial" charset="0"/>
              </a:rPr>
              <a:t>   60</a:t>
            </a:r>
          </a:p>
          <a:p>
            <a:r>
              <a:rPr lang="en-US" sz="3200" b="1">
                <a:latin typeface="Arial" charset="0"/>
              </a:rPr>
              <a:t>(</a:t>
            </a:r>
            <a:r>
              <a:rPr lang="en-US" sz="3200" b="1" u="sng">
                <a:latin typeface="Arial" charset="0"/>
              </a:rPr>
              <a:t>105</a:t>
            </a:r>
            <a:r>
              <a:rPr lang="en-US" sz="3200" b="1">
                <a:latin typeface="Arial" charset="0"/>
              </a:rPr>
              <a:t>)</a:t>
            </a:r>
          </a:p>
          <a:p>
            <a:r>
              <a:rPr lang="en-US" sz="3200" b="1">
                <a:latin typeface="Arial" charset="0"/>
              </a:rPr>
              <a:t> </a:t>
            </a:r>
            <a:r>
              <a:rPr lang="en-US" sz="3200" b="1" u="sng">
                <a:latin typeface="Arial" charset="0"/>
              </a:rPr>
              <a:t> (45</a:t>
            </a:r>
            <a:r>
              <a:rPr lang="en-US" sz="3200" b="1">
                <a:latin typeface="Arial" charset="0"/>
              </a:rPr>
              <a:t>)</a:t>
            </a:r>
          </a:p>
        </p:txBody>
      </p:sp>
      <p:sp>
        <p:nvSpPr>
          <p:cNvPr id="47117" name="Line 13"/>
          <p:cNvSpPr>
            <a:spLocks noChangeShapeType="1"/>
          </p:cNvSpPr>
          <p:nvPr/>
        </p:nvSpPr>
        <p:spPr bwMode="auto">
          <a:xfrm>
            <a:off x="4295775" y="5091113"/>
            <a:ext cx="646113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7118" name="Rectangle 14"/>
          <p:cNvSpPr>
            <a:spLocks noChangeArrowheads="1"/>
          </p:cNvSpPr>
          <p:nvPr/>
        </p:nvSpPr>
        <p:spPr bwMode="auto">
          <a:xfrm>
            <a:off x="6157913" y="3074988"/>
            <a:ext cx="631825" cy="15509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/>
            <a:endParaRPr lang="en-US" sz="3200" b="1">
              <a:latin typeface="Arial" charset="0"/>
            </a:endParaRPr>
          </a:p>
          <a:p>
            <a:pPr algn="ctr"/>
            <a:endParaRPr lang="en-US" sz="3200" b="1">
              <a:latin typeface="Arial" charset="0"/>
            </a:endParaRPr>
          </a:p>
          <a:p>
            <a:pPr algn="ctr"/>
            <a:r>
              <a:rPr lang="en-US" sz="3200" b="1">
                <a:latin typeface="Arial" charset="0"/>
              </a:rPr>
              <a:t>60</a:t>
            </a:r>
          </a:p>
        </p:txBody>
      </p:sp>
      <p:sp>
        <p:nvSpPr>
          <p:cNvPr id="47119" name="Rectangle 15"/>
          <p:cNvSpPr>
            <a:spLocks noChangeArrowheads="1"/>
          </p:cNvSpPr>
          <p:nvPr/>
        </p:nvSpPr>
        <p:spPr bwMode="auto">
          <a:xfrm>
            <a:off x="7975600" y="3074988"/>
            <a:ext cx="631825" cy="15509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/>
            <a:endParaRPr lang="en-US" sz="3200" b="1">
              <a:latin typeface="Arial" charset="0"/>
            </a:endParaRPr>
          </a:p>
          <a:p>
            <a:pPr algn="ctr"/>
            <a:endParaRPr lang="en-US" sz="3200" b="1">
              <a:latin typeface="Arial" charset="0"/>
            </a:endParaRPr>
          </a:p>
          <a:p>
            <a:pPr algn="ctr"/>
            <a:r>
              <a:rPr lang="en-US" sz="3200" b="1">
                <a:latin typeface="Arial" charset="0"/>
              </a:rPr>
              <a:t>60</a:t>
            </a:r>
          </a:p>
        </p:txBody>
      </p:sp>
      <p:sp>
        <p:nvSpPr>
          <p:cNvPr id="47120" name="Line 16"/>
          <p:cNvSpPr>
            <a:spLocks noChangeShapeType="1"/>
          </p:cNvSpPr>
          <p:nvPr/>
        </p:nvSpPr>
        <p:spPr bwMode="auto">
          <a:xfrm>
            <a:off x="1066800" y="2846388"/>
            <a:ext cx="7213600" cy="1905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8321" name="Line 17"/>
          <p:cNvSpPr>
            <a:spLocks noChangeShapeType="1"/>
          </p:cNvSpPr>
          <p:nvPr/>
        </p:nvSpPr>
        <p:spPr bwMode="auto">
          <a:xfrm>
            <a:off x="1066800" y="2663825"/>
            <a:ext cx="0" cy="384175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>
            <a:outerShdw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8322" name="Line 18"/>
          <p:cNvSpPr>
            <a:spLocks noChangeShapeType="1"/>
          </p:cNvSpPr>
          <p:nvPr/>
        </p:nvSpPr>
        <p:spPr bwMode="auto">
          <a:xfrm>
            <a:off x="2870200" y="2663825"/>
            <a:ext cx="0" cy="384175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>
            <a:outerShdw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8323" name="Line 19"/>
          <p:cNvSpPr>
            <a:spLocks noChangeShapeType="1"/>
          </p:cNvSpPr>
          <p:nvPr/>
        </p:nvSpPr>
        <p:spPr bwMode="auto">
          <a:xfrm>
            <a:off x="4622800" y="2663825"/>
            <a:ext cx="0" cy="384175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>
            <a:outerShdw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8324" name="Line 20"/>
          <p:cNvSpPr>
            <a:spLocks noChangeShapeType="1"/>
          </p:cNvSpPr>
          <p:nvPr/>
        </p:nvSpPr>
        <p:spPr bwMode="auto">
          <a:xfrm>
            <a:off x="6451600" y="2663825"/>
            <a:ext cx="0" cy="384175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>
            <a:outerShdw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8325" name="Line 21"/>
          <p:cNvSpPr>
            <a:spLocks noChangeShapeType="1"/>
          </p:cNvSpPr>
          <p:nvPr/>
        </p:nvSpPr>
        <p:spPr bwMode="auto">
          <a:xfrm>
            <a:off x="8280400" y="2663825"/>
            <a:ext cx="0" cy="384175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>
            <a:outerShdw algn="ctr" rotWithShape="0">
              <a:schemeClr val="bg2"/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  <p:transition>
    <p:random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1026"/>
          <p:cNvSpPr>
            <a:spLocks noChangeArrowheads="1"/>
          </p:cNvSpPr>
          <p:nvPr/>
        </p:nvSpPr>
        <p:spPr bwMode="auto">
          <a:xfrm>
            <a:off x="984250" y="3352800"/>
            <a:ext cx="1062038" cy="2525713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pPr algn="ctr"/>
            <a:r>
              <a:rPr lang="en-US" sz="3200" b="1" u="sng">
                <a:latin typeface="Arial" charset="0"/>
              </a:rPr>
              <a:t>Year</a:t>
            </a:r>
            <a:endParaRPr lang="en-US" sz="3200" b="1">
              <a:latin typeface="Arial" charset="0"/>
            </a:endParaRPr>
          </a:p>
          <a:p>
            <a:pPr algn="ctr"/>
            <a:r>
              <a:rPr lang="en-US" sz="3200" b="1">
                <a:latin typeface="Arial" charset="0"/>
              </a:rPr>
              <a:t>0</a:t>
            </a:r>
          </a:p>
          <a:p>
            <a:pPr algn="ctr"/>
            <a:r>
              <a:rPr lang="en-US" sz="3200" b="1">
                <a:latin typeface="Arial" charset="0"/>
              </a:rPr>
              <a:t>1</a:t>
            </a:r>
          </a:p>
          <a:p>
            <a:pPr algn="ctr"/>
            <a:r>
              <a:rPr lang="en-US" sz="3200" b="1">
                <a:latin typeface="Arial" charset="0"/>
              </a:rPr>
              <a:t>2</a:t>
            </a:r>
          </a:p>
          <a:p>
            <a:pPr algn="ctr"/>
            <a:r>
              <a:rPr lang="en-US" sz="3200" b="1">
                <a:latin typeface="Arial" charset="0"/>
              </a:rPr>
              <a:t>3</a:t>
            </a:r>
          </a:p>
        </p:txBody>
      </p:sp>
      <p:sp>
        <p:nvSpPr>
          <p:cNvPr id="48131" name="Rectangle 1027"/>
          <p:cNvSpPr>
            <a:spLocks noChangeArrowheads="1"/>
          </p:cNvSpPr>
          <p:nvPr/>
        </p:nvSpPr>
        <p:spPr bwMode="auto">
          <a:xfrm>
            <a:off x="2390775" y="3352800"/>
            <a:ext cx="1690688" cy="2525713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3200" b="1" u="sng">
                <a:latin typeface="Arial" charset="0"/>
              </a:rPr>
              <a:t>    CF    </a:t>
            </a:r>
          </a:p>
          <a:p>
            <a:r>
              <a:rPr lang="en-US" sz="3200" b="1">
                <a:latin typeface="Arial" charset="0"/>
              </a:rPr>
              <a:t>($5,000)</a:t>
            </a:r>
          </a:p>
          <a:p>
            <a:r>
              <a:rPr lang="en-US" sz="3200" b="1">
                <a:latin typeface="Arial" charset="0"/>
              </a:rPr>
              <a:t>   2,100</a:t>
            </a:r>
          </a:p>
          <a:p>
            <a:r>
              <a:rPr lang="en-US" sz="3200" b="1">
                <a:latin typeface="Arial" charset="0"/>
              </a:rPr>
              <a:t>   2,000</a:t>
            </a:r>
          </a:p>
          <a:p>
            <a:r>
              <a:rPr lang="en-US" sz="3200" b="1">
                <a:latin typeface="Arial" charset="0"/>
              </a:rPr>
              <a:t>   1,750</a:t>
            </a:r>
          </a:p>
        </p:txBody>
      </p:sp>
      <p:sp>
        <p:nvSpPr>
          <p:cNvPr id="48132" name="Rectangle 1028"/>
          <p:cNvSpPr>
            <a:spLocks noChangeArrowheads="1"/>
          </p:cNvSpPr>
          <p:nvPr/>
        </p:nvSpPr>
        <p:spPr bwMode="auto">
          <a:xfrm>
            <a:off x="4308475" y="3352800"/>
            <a:ext cx="3811588" cy="2525713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3200" b="1" u="sng">
                <a:latin typeface="Arial" charset="0"/>
              </a:rPr>
              <a:t>    Salvage Value    </a:t>
            </a:r>
          </a:p>
          <a:p>
            <a:r>
              <a:rPr lang="en-US" sz="3200" b="1">
                <a:latin typeface="Arial" charset="0"/>
              </a:rPr>
              <a:t>            $5,000</a:t>
            </a:r>
          </a:p>
          <a:p>
            <a:r>
              <a:rPr lang="en-US" sz="3200" b="1">
                <a:latin typeface="Arial" charset="0"/>
              </a:rPr>
              <a:t>              3,100</a:t>
            </a:r>
          </a:p>
          <a:p>
            <a:r>
              <a:rPr lang="en-US" sz="3200" b="1">
                <a:latin typeface="Arial" charset="0"/>
              </a:rPr>
              <a:t>              2,000</a:t>
            </a:r>
          </a:p>
          <a:p>
            <a:r>
              <a:rPr lang="en-US" sz="3200" b="1">
                <a:latin typeface="Arial" charset="0"/>
              </a:rPr>
              <a:t>                     0</a:t>
            </a:r>
          </a:p>
        </p:txBody>
      </p:sp>
      <p:sp>
        <p:nvSpPr>
          <p:cNvPr id="48133" name="Rectangle 1029"/>
          <p:cNvSpPr>
            <a:spLocks noChangeArrowheads="1"/>
          </p:cNvSpPr>
          <p:nvPr/>
        </p:nvSpPr>
        <p:spPr bwMode="auto">
          <a:xfrm>
            <a:off x="601663" y="703263"/>
            <a:ext cx="7916862" cy="2116137"/>
          </a:xfrm>
          <a:prstGeom prst="rect">
            <a:avLst/>
          </a:prstGeom>
          <a:solidFill>
            <a:schemeClr val="accent1"/>
          </a:solidFill>
          <a:ln w="508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8134" name="Rectangle 1030"/>
          <p:cNvSpPr>
            <a:spLocks noChangeArrowheads="1"/>
          </p:cNvSpPr>
          <p:nvPr/>
        </p:nvSpPr>
        <p:spPr bwMode="auto">
          <a:xfrm>
            <a:off x="693738" y="838200"/>
            <a:ext cx="7686675" cy="1841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3200" b="1">
                <a:solidFill>
                  <a:schemeClr val="tx2"/>
                </a:solidFill>
                <a:latin typeface="Arial" charset="0"/>
              </a:rPr>
              <a:t>Consider another project with a 3-year life.  If terminated prior to Year 3, the machinery will have positive salvage value.</a:t>
            </a:r>
          </a:p>
        </p:txBody>
      </p:sp>
    </p:spTree>
  </p:cSld>
  <p:clrMapOvr>
    <a:masterClrMapping/>
  </p:clrMapOvr>
  <p:transition>
    <p:random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1026"/>
          <p:cNvSpPr>
            <a:spLocks noChangeArrowheads="1"/>
          </p:cNvSpPr>
          <p:nvPr/>
        </p:nvSpPr>
        <p:spPr bwMode="auto">
          <a:xfrm>
            <a:off x="609600" y="685800"/>
            <a:ext cx="7924800" cy="739775"/>
          </a:xfrm>
          <a:prstGeom prst="rect">
            <a:avLst/>
          </a:prstGeom>
          <a:solidFill>
            <a:schemeClr val="accent1"/>
          </a:solidFill>
          <a:ln w="508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55" name="Rectangle 1027"/>
          <p:cNvSpPr>
            <a:spLocks noChangeArrowheads="1"/>
          </p:cNvSpPr>
          <p:nvPr/>
        </p:nvSpPr>
        <p:spPr bwMode="auto">
          <a:xfrm>
            <a:off x="7639050" y="2955925"/>
            <a:ext cx="1035050" cy="1308100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latin typeface="Arial" charset="0"/>
              </a:rPr>
              <a:t>1.75</a:t>
            </a:r>
          </a:p>
          <a:p>
            <a:pPr eaLnBrk="1" hangingPunct="1">
              <a:spcBef>
                <a:spcPct val="50000"/>
              </a:spcBef>
            </a:pPr>
            <a:endParaRPr lang="en-US" sz="3200" b="1">
              <a:latin typeface="Arial" charset="0"/>
            </a:endParaRPr>
          </a:p>
        </p:txBody>
      </p:sp>
      <p:sp>
        <p:nvSpPr>
          <p:cNvPr id="49156" name="Rectangle 1028"/>
          <p:cNvSpPr>
            <a:spLocks noChangeArrowheads="1"/>
          </p:cNvSpPr>
          <p:nvPr/>
        </p:nvSpPr>
        <p:spPr bwMode="auto">
          <a:xfrm>
            <a:off x="528638" y="2955925"/>
            <a:ext cx="4143375" cy="2039938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latin typeface="Arial" charset="0"/>
              </a:rPr>
              <a:t>1. No termination</a:t>
            </a:r>
          </a:p>
          <a:p>
            <a:pPr>
              <a:spcBef>
                <a:spcPct val="50000"/>
              </a:spcBef>
            </a:pPr>
            <a:r>
              <a:rPr lang="en-US" sz="3200" b="1">
                <a:latin typeface="Arial" charset="0"/>
              </a:rPr>
              <a:t>2. Terminate 2 years</a:t>
            </a:r>
          </a:p>
          <a:p>
            <a:pPr>
              <a:spcBef>
                <a:spcPct val="50000"/>
              </a:spcBef>
            </a:pPr>
            <a:r>
              <a:rPr lang="en-US" sz="3200" b="1">
                <a:latin typeface="Arial" charset="0"/>
              </a:rPr>
              <a:t>3. Terminate 1 year </a:t>
            </a:r>
          </a:p>
        </p:txBody>
      </p:sp>
      <p:sp>
        <p:nvSpPr>
          <p:cNvPr id="49157" name="Rectangle 1029"/>
          <p:cNvSpPr>
            <a:spLocks noChangeArrowheads="1"/>
          </p:cNvSpPr>
          <p:nvPr/>
        </p:nvSpPr>
        <p:spPr bwMode="auto">
          <a:xfrm>
            <a:off x="4662488" y="2955925"/>
            <a:ext cx="1139825" cy="2039938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latin typeface="Arial" charset="0"/>
              </a:rPr>
              <a:t>(5)</a:t>
            </a:r>
          </a:p>
          <a:p>
            <a:pPr>
              <a:spcBef>
                <a:spcPct val="50000"/>
              </a:spcBef>
            </a:pPr>
            <a:r>
              <a:rPr lang="en-US" sz="3200" b="1">
                <a:latin typeface="Arial" charset="0"/>
              </a:rPr>
              <a:t>(5)</a:t>
            </a:r>
          </a:p>
          <a:p>
            <a:pPr>
              <a:spcBef>
                <a:spcPct val="50000"/>
              </a:spcBef>
            </a:pPr>
            <a:r>
              <a:rPr lang="en-US" sz="3200" b="1">
                <a:latin typeface="Arial" charset="0"/>
              </a:rPr>
              <a:t>(5)</a:t>
            </a:r>
          </a:p>
        </p:txBody>
      </p:sp>
      <p:sp>
        <p:nvSpPr>
          <p:cNvPr id="49158" name="Rectangle 1030"/>
          <p:cNvSpPr>
            <a:spLocks noChangeArrowheads="1"/>
          </p:cNvSpPr>
          <p:nvPr/>
        </p:nvSpPr>
        <p:spPr bwMode="auto">
          <a:xfrm>
            <a:off x="5670550" y="2955925"/>
            <a:ext cx="1292225" cy="2039938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latin typeface="Arial" charset="0"/>
              </a:rPr>
              <a:t>2.1</a:t>
            </a:r>
          </a:p>
          <a:p>
            <a:pPr>
              <a:spcBef>
                <a:spcPct val="50000"/>
              </a:spcBef>
            </a:pPr>
            <a:r>
              <a:rPr lang="en-US" sz="3200" b="1">
                <a:latin typeface="Arial" charset="0"/>
              </a:rPr>
              <a:t>2.1</a:t>
            </a:r>
          </a:p>
          <a:p>
            <a:pPr>
              <a:spcBef>
                <a:spcPct val="50000"/>
              </a:spcBef>
            </a:pPr>
            <a:r>
              <a:rPr lang="en-US" sz="3200" b="1">
                <a:latin typeface="Arial" charset="0"/>
              </a:rPr>
              <a:t>5.2</a:t>
            </a:r>
          </a:p>
        </p:txBody>
      </p:sp>
      <p:sp>
        <p:nvSpPr>
          <p:cNvPr id="49159" name="Rectangle 1031"/>
          <p:cNvSpPr>
            <a:spLocks noChangeArrowheads="1"/>
          </p:cNvSpPr>
          <p:nvPr/>
        </p:nvSpPr>
        <p:spPr bwMode="auto">
          <a:xfrm>
            <a:off x="6843713" y="2955925"/>
            <a:ext cx="835025" cy="2039938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200" b="1">
                <a:latin typeface="Arial" charset="0"/>
              </a:rPr>
              <a:t>2</a:t>
            </a:r>
          </a:p>
          <a:p>
            <a:pPr>
              <a:spcBef>
                <a:spcPct val="50000"/>
              </a:spcBef>
            </a:pPr>
            <a:r>
              <a:rPr lang="en-US" sz="3200" b="1">
                <a:latin typeface="Arial" charset="0"/>
              </a:rPr>
              <a:t>4</a:t>
            </a:r>
          </a:p>
          <a:p>
            <a:pPr eaLnBrk="1">
              <a:spcBef>
                <a:spcPct val="50000"/>
              </a:spcBef>
            </a:pPr>
            <a:endParaRPr lang="en-US" sz="3200" b="1">
              <a:latin typeface="Arial" charset="0"/>
            </a:endParaRPr>
          </a:p>
        </p:txBody>
      </p:sp>
      <p:sp>
        <p:nvSpPr>
          <p:cNvPr id="49160" name="Rectangle 1032"/>
          <p:cNvSpPr>
            <a:spLocks noChangeArrowheads="1"/>
          </p:cNvSpPr>
          <p:nvPr/>
        </p:nvSpPr>
        <p:spPr bwMode="auto">
          <a:xfrm>
            <a:off x="4779963" y="2468563"/>
            <a:ext cx="406400" cy="576262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3200" b="1">
                <a:latin typeface="Arial" charset="0"/>
              </a:rPr>
              <a:t>0</a:t>
            </a:r>
          </a:p>
        </p:txBody>
      </p:sp>
      <p:sp>
        <p:nvSpPr>
          <p:cNvPr id="49161" name="Rectangle 1033"/>
          <p:cNvSpPr>
            <a:spLocks noChangeArrowheads="1"/>
          </p:cNvSpPr>
          <p:nvPr/>
        </p:nvSpPr>
        <p:spPr bwMode="auto">
          <a:xfrm>
            <a:off x="5770563" y="2468563"/>
            <a:ext cx="406400" cy="576262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3200" b="1">
                <a:latin typeface="Arial" charset="0"/>
              </a:rPr>
              <a:t>1</a:t>
            </a:r>
          </a:p>
        </p:txBody>
      </p:sp>
      <p:sp>
        <p:nvSpPr>
          <p:cNvPr id="49162" name="Rectangle 1034"/>
          <p:cNvSpPr>
            <a:spLocks noChangeArrowheads="1"/>
          </p:cNvSpPr>
          <p:nvPr/>
        </p:nvSpPr>
        <p:spPr bwMode="auto">
          <a:xfrm>
            <a:off x="6837363" y="2468563"/>
            <a:ext cx="406400" cy="576262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3200" b="1">
                <a:latin typeface="Arial" charset="0"/>
              </a:rPr>
              <a:t>2</a:t>
            </a:r>
          </a:p>
        </p:txBody>
      </p:sp>
      <p:sp>
        <p:nvSpPr>
          <p:cNvPr id="49163" name="Rectangle 1035"/>
          <p:cNvSpPr>
            <a:spLocks noChangeArrowheads="1"/>
          </p:cNvSpPr>
          <p:nvPr/>
        </p:nvSpPr>
        <p:spPr bwMode="auto">
          <a:xfrm>
            <a:off x="7980363" y="2468563"/>
            <a:ext cx="406400" cy="576262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3200" b="1">
                <a:latin typeface="Arial" charset="0"/>
              </a:rPr>
              <a:t>3</a:t>
            </a:r>
          </a:p>
        </p:txBody>
      </p:sp>
      <p:sp>
        <p:nvSpPr>
          <p:cNvPr id="49164" name="Line 1036"/>
          <p:cNvSpPr>
            <a:spLocks noChangeShapeType="1"/>
          </p:cNvSpPr>
          <p:nvPr/>
        </p:nvSpPr>
        <p:spPr bwMode="auto">
          <a:xfrm>
            <a:off x="4572000" y="2971800"/>
            <a:ext cx="39608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49165" name="Rectangle 1037"/>
          <p:cNvSpPr>
            <a:spLocks noChangeArrowheads="1"/>
          </p:cNvSpPr>
          <p:nvPr/>
        </p:nvSpPr>
        <p:spPr bwMode="auto">
          <a:xfrm>
            <a:off x="693738" y="762000"/>
            <a:ext cx="7710487" cy="5762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/>
            <a:r>
              <a:rPr lang="en-US" sz="3200" b="1">
                <a:solidFill>
                  <a:schemeClr val="bg2"/>
                </a:solidFill>
                <a:latin typeface="Arial" charset="0"/>
              </a:rPr>
              <a:t>CFs Under Each Alternative (000s)</a:t>
            </a:r>
          </a:p>
        </p:txBody>
      </p:sp>
    </p:spTree>
  </p:cSld>
  <p:clrMapOvr>
    <a:masterClrMapping/>
  </p:clrMapOvr>
  <p:transition>
    <p:random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1026"/>
          <p:cNvSpPr>
            <a:spLocks noChangeArrowheads="1"/>
          </p:cNvSpPr>
          <p:nvPr/>
        </p:nvSpPr>
        <p:spPr bwMode="auto">
          <a:xfrm>
            <a:off x="2590800" y="3048000"/>
            <a:ext cx="4297363" cy="1841500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>
              <a:lnSpc>
                <a:spcPct val="120000"/>
              </a:lnSpc>
              <a:tabLst>
                <a:tab pos="1485900" algn="l"/>
              </a:tabLst>
            </a:pPr>
            <a:r>
              <a:rPr lang="en-US" sz="3200" b="1">
                <a:latin typeface="Arial" charset="0"/>
              </a:rPr>
              <a:t>NPV</a:t>
            </a:r>
            <a:r>
              <a:rPr lang="en-US" sz="3200" b="1" baseline="-25000">
                <a:latin typeface="Arial" charset="0"/>
              </a:rPr>
              <a:t>(no)</a:t>
            </a:r>
            <a:r>
              <a:rPr lang="en-US" sz="3200" b="1">
                <a:latin typeface="Arial" charset="0"/>
              </a:rPr>
              <a:t>	= -$123.</a:t>
            </a:r>
          </a:p>
          <a:p>
            <a:pPr>
              <a:lnSpc>
                <a:spcPct val="120000"/>
              </a:lnSpc>
              <a:tabLst>
                <a:tab pos="1485900" algn="l"/>
              </a:tabLst>
            </a:pPr>
            <a:r>
              <a:rPr lang="en-US" sz="3200" b="1">
                <a:latin typeface="Arial" charset="0"/>
              </a:rPr>
              <a:t>NPV</a:t>
            </a:r>
            <a:r>
              <a:rPr lang="en-US" sz="3200" b="1" baseline="-25000">
                <a:latin typeface="Arial" charset="0"/>
              </a:rPr>
              <a:t>(2)</a:t>
            </a:r>
            <a:r>
              <a:rPr lang="en-US" sz="3200" b="1">
                <a:latin typeface="Arial" charset="0"/>
              </a:rPr>
              <a:t>	= </a:t>
            </a:r>
            <a:r>
              <a:rPr lang="en-US" sz="3200" b="1" baseline="-25000">
                <a:latin typeface="Arial" charset="0"/>
              </a:rPr>
              <a:t>  </a:t>
            </a:r>
            <a:r>
              <a:rPr lang="en-US" sz="3200" b="1">
                <a:latin typeface="Arial" charset="0"/>
              </a:rPr>
              <a:t>$215.</a:t>
            </a:r>
          </a:p>
          <a:p>
            <a:pPr>
              <a:lnSpc>
                <a:spcPct val="120000"/>
              </a:lnSpc>
              <a:tabLst>
                <a:tab pos="1485900" algn="l"/>
              </a:tabLst>
            </a:pPr>
            <a:r>
              <a:rPr lang="en-US" sz="3200" b="1">
                <a:latin typeface="Arial" charset="0"/>
              </a:rPr>
              <a:t>NPV</a:t>
            </a:r>
            <a:r>
              <a:rPr lang="en-US" sz="3200" b="1" baseline="-25000">
                <a:latin typeface="Arial" charset="0"/>
              </a:rPr>
              <a:t>(1)</a:t>
            </a:r>
            <a:r>
              <a:rPr lang="en-US" sz="3200" b="1">
                <a:latin typeface="Arial" charset="0"/>
              </a:rPr>
              <a:t>	= -$273.</a:t>
            </a:r>
          </a:p>
        </p:txBody>
      </p:sp>
      <p:sp>
        <p:nvSpPr>
          <p:cNvPr id="50179" name="Rectangle 1027"/>
          <p:cNvSpPr>
            <a:spLocks noChangeArrowheads="1"/>
          </p:cNvSpPr>
          <p:nvPr/>
        </p:nvSpPr>
        <p:spPr bwMode="auto">
          <a:xfrm>
            <a:off x="457200" y="685800"/>
            <a:ext cx="8153400" cy="1203325"/>
          </a:xfrm>
          <a:prstGeom prst="rect">
            <a:avLst/>
          </a:prstGeom>
          <a:solidFill>
            <a:schemeClr val="accent1"/>
          </a:solidFill>
          <a:ln w="508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0180" name="Rectangle 1028"/>
          <p:cNvSpPr>
            <a:spLocks noChangeArrowheads="1"/>
          </p:cNvSpPr>
          <p:nvPr/>
        </p:nvSpPr>
        <p:spPr bwMode="auto">
          <a:xfrm>
            <a:off x="533400" y="765175"/>
            <a:ext cx="8077200" cy="1063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/>
            <a:r>
              <a:rPr lang="en-US" sz="3200" b="1">
                <a:solidFill>
                  <a:schemeClr val="bg2"/>
                </a:solidFill>
                <a:latin typeface="Arial" charset="0"/>
              </a:rPr>
              <a:t>Assuming a 10% cost of capital, what is the project’s optimal, or economic life?</a:t>
            </a:r>
          </a:p>
        </p:txBody>
      </p:sp>
    </p:spTree>
  </p:cSld>
  <p:clrMapOvr>
    <a:masterClrMapping/>
  </p:clrMapOvr>
  <p:transition>
    <p:rand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074"/>
          <p:cNvSpPr>
            <a:spLocks noChangeArrowheads="1"/>
          </p:cNvSpPr>
          <p:nvPr/>
        </p:nvSpPr>
        <p:spPr bwMode="auto">
          <a:xfrm>
            <a:off x="609600" y="685800"/>
            <a:ext cx="7924800" cy="1447800"/>
          </a:xfrm>
          <a:prstGeom prst="rect">
            <a:avLst/>
          </a:prstGeom>
          <a:solidFill>
            <a:schemeClr val="accent1"/>
          </a:solidFill>
          <a:ln w="508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43" name="Rectangle 3075"/>
          <p:cNvSpPr>
            <a:spLocks noGrp="1" noChangeArrowheads="1"/>
          </p:cNvSpPr>
          <p:nvPr>
            <p:ph type="title"/>
          </p:nvPr>
        </p:nvSpPr>
        <p:spPr>
          <a:xfrm>
            <a:off x="762000" y="762000"/>
            <a:ext cx="7696200" cy="1295400"/>
          </a:xfrm>
          <a:noFill/>
          <a:ln>
            <a:noFill/>
          </a:ln>
        </p:spPr>
        <p:txBody>
          <a:bodyPr lIns="92075" tIns="46038" rIns="92075" bIns="46038"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US" smtClean="0">
                <a:solidFill>
                  <a:schemeClr val="bg2"/>
                </a:solidFill>
              </a:rPr>
              <a:t>What is the difference between independent and mutually exclusive projects?</a:t>
            </a:r>
          </a:p>
        </p:txBody>
      </p:sp>
      <p:sp>
        <p:nvSpPr>
          <p:cNvPr id="10244" name="Rectangle 3076"/>
          <p:cNvSpPr>
            <a:spLocks noChangeArrowheads="1"/>
          </p:cNvSpPr>
          <p:nvPr/>
        </p:nvSpPr>
        <p:spPr bwMode="auto">
          <a:xfrm>
            <a:off x="838200" y="7620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 anchor="ctr"/>
          <a:lstStyle/>
          <a:p>
            <a:pPr algn="ctr"/>
            <a:r>
              <a:rPr lang="en-US" sz="3200" b="1">
                <a:solidFill>
                  <a:schemeClr val="tx2"/>
                </a:solidFill>
                <a:latin typeface="Arial" charset="0"/>
              </a:rPr>
              <a:t/>
            </a:r>
            <a:br>
              <a:rPr lang="en-US" sz="3200" b="1">
                <a:solidFill>
                  <a:schemeClr val="tx2"/>
                </a:solidFill>
                <a:latin typeface="Arial" charset="0"/>
              </a:rPr>
            </a:br>
            <a:r>
              <a:rPr lang="en-US" sz="3200" b="1">
                <a:solidFill>
                  <a:schemeClr val="tx2"/>
                </a:solidFill>
                <a:latin typeface="Arial" charset="0"/>
              </a:rPr>
              <a:t/>
            </a:r>
            <a:br>
              <a:rPr lang="en-US" sz="3200" b="1">
                <a:solidFill>
                  <a:schemeClr val="tx2"/>
                </a:solidFill>
                <a:latin typeface="Arial" charset="0"/>
              </a:rPr>
            </a:br>
            <a:r>
              <a:rPr lang="en-US" sz="3200" b="1">
                <a:solidFill>
                  <a:schemeClr val="tx2"/>
                </a:solidFill>
                <a:latin typeface="Arial" charset="0"/>
              </a:rPr>
              <a:t/>
            </a:r>
            <a:br>
              <a:rPr lang="en-US" sz="3200" b="1">
                <a:solidFill>
                  <a:schemeClr val="tx2"/>
                </a:solidFill>
                <a:latin typeface="Arial" charset="0"/>
              </a:rPr>
            </a:br>
            <a:endParaRPr lang="en-US" sz="3200" b="1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88069" name="Rectangle 3077"/>
          <p:cNvSpPr>
            <a:spLocks noGrp="1" noChangeArrowheads="1"/>
          </p:cNvSpPr>
          <p:nvPr>
            <p:ph type="body" idx="1"/>
          </p:nvPr>
        </p:nvSpPr>
        <p:spPr>
          <a:xfrm>
            <a:off x="609600" y="2438400"/>
            <a:ext cx="7772400" cy="3733800"/>
          </a:xfrm>
          <a:noFill/>
        </p:spPr>
        <p:txBody>
          <a:bodyPr lIns="92075" tIns="46038" rIns="92075" bIns="46038"/>
          <a:lstStyle/>
          <a:p>
            <a:pPr marL="571500" indent="-571500">
              <a:buFont typeface="Wingdings" pitchFamily="2" charset="2"/>
              <a:buNone/>
            </a:pPr>
            <a:r>
              <a:rPr lang="en-US" smtClean="0"/>
              <a:t>Projects are:</a:t>
            </a:r>
          </a:p>
          <a:p>
            <a:pPr marL="571500" indent="-571500">
              <a:spcBef>
                <a:spcPct val="40000"/>
              </a:spcBef>
              <a:buFont typeface="Wingdings" pitchFamily="2" charset="2"/>
              <a:buNone/>
            </a:pPr>
            <a:r>
              <a:rPr lang="en-US" smtClean="0"/>
              <a:t>	</a:t>
            </a:r>
            <a:r>
              <a:rPr lang="en-US" smtClean="0">
                <a:solidFill>
                  <a:schemeClr val="hlink"/>
                </a:solidFill>
              </a:rPr>
              <a:t>independent</a:t>
            </a:r>
            <a:r>
              <a:rPr lang="en-US" smtClean="0"/>
              <a:t>, if the cash flows of one are unaffected by the acceptance of the other.</a:t>
            </a:r>
          </a:p>
          <a:p>
            <a:pPr marL="571500" indent="-571500">
              <a:spcBef>
                <a:spcPct val="40000"/>
              </a:spcBef>
              <a:buFont typeface="Wingdings" pitchFamily="2" charset="2"/>
              <a:buNone/>
            </a:pPr>
            <a:r>
              <a:rPr lang="en-US" sz="4000" b="0" smtClean="0">
                <a:solidFill>
                  <a:schemeClr val="hlink"/>
                </a:solidFill>
              </a:rPr>
              <a:t>	</a:t>
            </a:r>
            <a:r>
              <a:rPr lang="en-US" smtClean="0">
                <a:solidFill>
                  <a:schemeClr val="hlink"/>
                </a:solidFill>
              </a:rPr>
              <a:t>mutually exclusive</a:t>
            </a:r>
            <a:r>
              <a:rPr lang="en-US" smtClean="0"/>
              <a:t>, if the cash flows of one can be adversely impacted by the acceptance of the other.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9" grpId="0" autoUpdateAnimBg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1026"/>
          <p:cNvSpPr>
            <a:spLocks noGrp="1" noChangeArrowheads="1"/>
          </p:cNvSpPr>
          <p:nvPr>
            <p:ph type="body" idx="1"/>
          </p:nvPr>
        </p:nvSpPr>
        <p:spPr>
          <a:xfrm>
            <a:off x="609600" y="1752600"/>
            <a:ext cx="8077200" cy="4343400"/>
          </a:xfrm>
          <a:noFill/>
        </p:spPr>
        <p:txBody>
          <a:bodyPr/>
          <a:lstStyle/>
          <a:p>
            <a:pPr>
              <a:spcBef>
                <a:spcPct val="30000"/>
              </a:spcBef>
            </a:pPr>
            <a:r>
              <a:rPr lang="en-US" smtClean="0"/>
              <a:t>The project is</a:t>
            </a:r>
            <a:r>
              <a:rPr lang="en-US" smtClean="0">
                <a:solidFill>
                  <a:schemeClr val="tx2"/>
                </a:solidFill>
              </a:rPr>
              <a:t> acceptable only if operated for 2 years</a:t>
            </a:r>
            <a:r>
              <a:rPr lang="en-US" smtClean="0"/>
              <a:t>.</a:t>
            </a:r>
          </a:p>
          <a:p>
            <a:pPr>
              <a:spcBef>
                <a:spcPct val="30000"/>
              </a:spcBef>
            </a:pPr>
            <a:r>
              <a:rPr lang="en-US" smtClean="0"/>
              <a:t>A project’s engineering life does </a:t>
            </a:r>
            <a:r>
              <a:rPr lang="en-US" smtClean="0">
                <a:solidFill>
                  <a:schemeClr val="tx2"/>
                </a:solidFill>
              </a:rPr>
              <a:t>not</a:t>
            </a:r>
            <a:r>
              <a:rPr lang="en-US" smtClean="0"/>
              <a:t> always equal its economic life.</a:t>
            </a:r>
          </a:p>
        </p:txBody>
      </p:sp>
      <p:sp>
        <p:nvSpPr>
          <p:cNvPr id="51203" name="Rectangle 1027"/>
          <p:cNvSpPr>
            <a:spLocks noChangeArrowheads="1"/>
          </p:cNvSpPr>
          <p:nvPr/>
        </p:nvSpPr>
        <p:spPr bwMode="auto">
          <a:xfrm>
            <a:off x="609600" y="685800"/>
            <a:ext cx="7894638" cy="738188"/>
          </a:xfrm>
          <a:prstGeom prst="rect">
            <a:avLst/>
          </a:prstGeom>
          <a:solidFill>
            <a:schemeClr val="accent1"/>
          </a:solidFill>
          <a:ln w="508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04" name="Rectangle 1028"/>
          <p:cNvSpPr>
            <a:spLocks noChangeArrowheads="1"/>
          </p:cNvSpPr>
          <p:nvPr/>
        </p:nvSpPr>
        <p:spPr bwMode="auto">
          <a:xfrm>
            <a:off x="693738" y="835025"/>
            <a:ext cx="7710487" cy="5762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algn="ctr"/>
            <a:r>
              <a:rPr lang="en-US" sz="3200" b="1">
                <a:solidFill>
                  <a:schemeClr val="bg2"/>
                </a:solidFill>
                <a:latin typeface="Arial" charset="0"/>
              </a:rPr>
              <a:t>Conclusions</a:t>
            </a:r>
          </a:p>
        </p:txBody>
      </p:sp>
    </p:spTree>
  </p:cSld>
  <p:clrMapOvr>
    <a:masterClrMapping/>
  </p:clrMapOvr>
  <p:transition/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685800"/>
            <a:ext cx="7924800" cy="735013"/>
          </a:xfrm>
          <a:ln cap="flat"/>
        </p:spPr>
        <p:txBody>
          <a:bodyPr>
            <a:normAutofit fontScale="90000"/>
          </a:bodyPr>
          <a:lstStyle/>
          <a:p>
            <a:r>
              <a:rPr lang="en-US" smtClean="0"/>
              <a:t>Choosing the Optimal Capital Budget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5963" y="1909763"/>
            <a:ext cx="7953375" cy="4110037"/>
          </a:xfrm>
          <a:noFill/>
        </p:spPr>
        <p:txBody>
          <a:bodyPr/>
          <a:lstStyle/>
          <a:p>
            <a:r>
              <a:rPr lang="en-US" smtClean="0"/>
              <a:t>Finance theory says to accept all positive NPV projects.</a:t>
            </a:r>
          </a:p>
          <a:p>
            <a:r>
              <a:rPr lang="en-US" smtClean="0"/>
              <a:t>Two problems can occur when there is not enough internally generated cash to fund all positive NPV projects:</a:t>
            </a:r>
          </a:p>
          <a:p>
            <a:pPr lvl="1"/>
            <a:r>
              <a:rPr lang="en-US" sz="3600" smtClean="0"/>
              <a:t>An increasing marginal cost of capital.</a:t>
            </a:r>
          </a:p>
          <a:p>
            <a:pPr lvl="1"/>
            <a:r>
              <a:rPr lang="en-US" sz="3600" smtClean="0"/>
              <a:t>Capital rationing</a:t>
            </a:r>
          </a:p>
        </p:txBody>
      </p:sp>
    </p:spTree>
  </p:cSld>
  <p:clrMapOvr>
    <a:masterClrMapping/>
  </p:clrMapOvr>
  <p:transition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711200"/>
            <a:ext cx="7924800" cy="736600"/>
          </a:xfrm>
          <a:ln cap="flat"/>
        </p:spPr>
        <p:txBody>
          <a:bodyPr>
            <a:normAutofit fontScale="90000"/>
          </a:bodyPr>
          <a:lstStyle/>
          <a:p>
            <a:r>
              <a:rPr lang="en-US" smtClean="0"/>
              <a:t>Increasing Marginal Cost of Capital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2514600"/>
            <a:ext cx="7772400" cy="3048000"/>
          </a:xfrm>
          <a:noFill/>
        </p:spPr>
        <p:txBody>
          <a:bodyPr/>
          <a:lstStyle/>
          <a:p>
            <a:r>
              <a:rPr lang="en-US" smtClean="0"/>
              <a:t>Externally raised capital can have large flotation costs, which increase the cost of capital.</a:t>
            </a:r>
          </a:p>
          <a:p>
            <a:r>
              <a:rPr lang="en-US" smtClean="0"/>
              <a:t>Investors often perceive large capital budgets as being risky, which drives up the cost of capital.</a:t>
            </a:r>
          </a:p>
        </p:txBody>
      </p:sp>
      <p:sp>
        <p:nvSpPr>
          <p:cNvPr id="53252" name="Rectangle 4"/>
          <p:cNvSpPr>
            <a:spLocks noChangeArrowheads="1"/>
          </p:cNvSpPr>
          <p:nvPr/>
        </p:nvSpPr>
        <p:spPr bwMode="auto">
          <a:xfrm>
            <a:off x="7553325" y="5854700"/>
            <a:ext cx="1438275" cy="393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latin typeface="Arial" charset="0"/>
              </a:rPr>
              <a:t>(More...)</a:t>
            </a:r>
          </a:p>
        </p:txBody>
      </p:sp>
    </p:spTree>
  </p:cSld>
  <p:clrMapOvr>
    <a:masterClrMapping/>
  </p:clrMapOvr>
  <p:transition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1026"/>
          <p:cNvSpPr>
            <a:spLocks noGrp="1" noChangeArrowheads="1"/>
          </p:cNvSpPr>
          <p:nvPr>
            <p:ph type="body" idx="1"/>
          </p:nvPr>
        </p:nvSpPr>
        <p:spPr>
          <a:xfrm>
            <a:off x="685800" y="1604963"/>
            <a:ext cx="7772400" cy="2205037"/>
          </a:xfrm>
          <a:noFill/>
        </p:spPr>
        <p:txBody>
          <a:bodyPr/>
          <a:lstStyle/>
          <a:p>
            <a:r>
              <a:rPr lang="en-US" smtClean="0"/>
              <a:t>If external funds will be raised, then the NPV of all projects should be estimated using this higher marginal cost of capital.</a:t>
            </a:r>
          </a:p>
        </p:txBody>
      </p:sp>
    </p:spTree>
  </p:cSld>
  <p:clrMapOvr>
    <a:masterClrMapping/>
  </p:clrMapOvr>
  <p:transition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09600" y="711200"/>
            <a:ext cx="7924800" cy="736600"/>
          </a:xfrm>
          <a:ln cap="flat"/>
        </p:spPr>
        <p:txBody>
          <a:bodyPr/>
          <a:lstStyle/>
          <a:p>
            <a:r>
              <a:rPr lang="en-US" smtClean="0"/>
              <a:t>Capital Rationing</a:t>
            </a:r>
          </a:p>
        </p:txBody>
      </p:sp>
      <p:sp>
        <p:nvSpPr>
          <p:cNvPr id="55299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990600" y="2152650"/>
            <a:ext cx="7010400" cy="3486150"/>
          </a:xfrm>
          <a:noFill/>
        </p:spPr>
        <p:txBody>
          <a:bodyPr/>
          <a:lstStyle/>
          <a:p>
            <a:pPr marL="344488" indent="-344488"/>
            <a:r>
              <a:rPr lang="en-US" smtClean="0"/>
              <a:t>Capital rationing occurs when a company chooses not to fund all positive NPV projects.</a:t>
            </a:r>
          </a:p>
          <a:p>
            <a:pPr marL="344488" indent="-344488"/>
            <a:r>
              <a:rPr lang="en-US" smtClean="0"/>
              <a:t>The company typically sets an upper limit on the total  amount of capital expenditures that it will make in the upcoming year.</a:t>
            </a:r>
          </a:p>
        </p:txBody>
      </p:sp>
      <p:sp>
        <p:nvSpPr>
          <p:cNvPr id="55300" name="Rectangle 1028"/>
          <p:cNvSpPr>
            <a:spLocks noChangeArrowheads="1"/>
          </p:cNvSpPr>
          <p:nvPr/>
        </p:nvSpPr>
        <p:spPr bwMode="auto">
          <a:xfrm>
            <a:off x="7553325" y="5791200"/>
            <a:ext cx="1438275" cy="393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latin typeface="Arial" charset="0"/>
              </a:rPr>
              <a:t>(More...)</a:t>
            </a:r>
          </a:p>
        </p:txBody>
      </p:sp>
    </p:spTree>
  </p:cSld>
  <p:clrMapOvr>
    <a:masterClrMapping/>
  </p:clrMapOvr>
  <p:transition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1026"/>
          <p:cNvSpPr>
            <a:spLocks noGrp="1" noChangeArrowheads="1"/>
          </p:cNvSpPr>
          <p:nvPr>
            <p:ph type="body" idx="1"/>
          </p:nvPr>
        </p:nvSpPr>
        <p:spPr>
          <a:xfrm>
            <a:off x="762000" y="1433513"/>
            <a:ext cx="7772400" cy="4281487"/>
          </a:xfrm>
          <a:noFill/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en-US" smtClean="0">
                <a:solidFill>
                  <a:schemeClr val="tx2"/>
                </a:solidFill>
              </a:rPr>
              <a:t>Reason</a:t>
            </a:r>
            <a:r>
              <a:rPr lang="en-US" smtClean="0"/>
              <a:t>:  Companies want to avoid the direct costs (i.e., flotation costs) and the indirect costs of issuing new capital.</a:t>
            </a:r>
          </a:p>
          <a:p>
            <a:pPr marL="0" indent="0">
              <a:buFont typeface="Wingdings" pitchFamily="2" charset="2"/>
              <a:buNone/>
            </a:pPr>
            <a:r>
              <a:rPr lang="en-US" smtClean="0">
                <a:solidFill>
                  <a:schemeClr val="tx2"/>
                </a:solidFill>
              </a:rPr>
              <a:t>Solution</a:t>
            </a:r>
            <a:r>
              <a:rPr lang="en-US" smtClean="0"/>
              <a:t>:  Increase the cost of capital by enough to reflect all of these costs, and then accept all projects that still have a positive NPV with the higher cost of capital.</a:t>
            </a:r>
          </a:p>
          <a:p>
            <a:pPr marL="0" indent="0">
              <a:buFont typeface="Wingdings" pitchFamily="2" charset="2"/>
              <a:buNone/>
            </a:pPr>
            <a:endParaRPr lang="en-US" smtClean="0"/>
          </a:p>
        </p:txBody>
      </p:sp>
      <p:sp>
        <p:nvSpPr>
          <p:cNvPr id="56323" name="Rectangle 1027"/>
          <p:cNvSpPr>
            <a:spLocks noChangeArrowheads="1"/>
          </p:cNvSpPr>
          <p:nvPr/>
        </p:nvSpPr>
        <p:spPr bwMode="auto">
          <a:xfrm>
            <a:off x="7477125" y="5854700"/>
            <a:ext cx="1438275" cy="393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latin typeface="Arial" charset="0"/>
              </a:rPr>
              <a:t>(More...)</a:t>
            </a:r>
          </a:p>
        </p:txBody>
      </p:sp>
    </p:spTree>
  </p:cSld>
  <p:clrMapOvr>
    <a:masterClrMapping/>
  </p:clrMapOvr>
  <p:transition/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489075"/>
            <a:ext cx="7772400" cy="4302125"/>
          </a:xfrm>
          <a:noFill/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en-US" smtClean="0">
                <a:solidFill>
                  <a:schemeClr val="tx2"/>
                </a:solidFill>
              </a:rPr>
              <a:t>Reason</a:t>
            </a:r>
            <a:r>
              <a:rPr lang="en-US" smtClean="0"/>
              <a:t>:  Companies don’t have enough managerial, marketing, or engineering staff to implement all positive NPV projects.</a:t>
            </a:r>
          </a:p>
          <a:p>
            <a:pPr marL="0" indent="0">
              <a:buFont typeface="Wingdings" pitchFamily="2" charset="2"/>
              <a:buNone/>
            </a:pPr>
            <a:endParaRPr lang="en-US" smtClean="0"/>
          </a:p>
          <a:p>
            <a:pPr marL="0" indent="0">
              <a:buFont typeface="Wingdings" pitchFamily="2" charset="2"/>
              <a:buNone/>
            </a:pPr>
            <a:r>
              <a:rPr lang="en-US" smtClean="0">
                <a:solidFill>
                  <a:schemeClr val="tx2"/>
                </a:solidFill>
              </a:rPr>
              <a:t>Solution</a:t>
            </a:r>
            <a:r>
              <a:rPr lang="en-US" smtClean="0"/>
              <a:t>:  Use linear programming to maximize NPV subject to not exceeding the constraints on staffing.</a:t>
            </a:r>
          </a:p>
        </p:txBody>
      </p:sp>
      <p:sp>
        <p:nvSpPr>
          <p:cNvPr id="57347" name="Rectangle 3"/>
          <p:cNvSpPr>
            <a:spLocks noChangeArrowheads="1"/>
          </p:cNvSpPr>
          <p:nvPr/>
        </p:nvSpPr>
        <p:spPr bwMode="auto">
          <a:xfrm>
            <a:off x="7553325" y="5854700"/>
            <a:ext cx="1438275" cy="393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latin typeface="Arial" charset="0"/>
              </a:rPr>
              <a:t>(More...)</a:t>
            </a:r>
          </a:p>
        </p:txBody>
      </p:sp>
    </p:spTree>
  </p:cSld>
  <p:clrMapOvr>
    <a:masterClrMapping/>
  </p:clrMapOvr>
  <p:transition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3400" y="1390650"/>
            <a:ext cx="8243888" cy="4857750"/>
          </a:xfrm>
          <a:noFill/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en-US" smtClean="0">
                <a:solidFill>
                  <a:schemeClr val="tx2"/>
                </a:solidFill>
              </a:rPr>
              <a:t>Reason</a:t>
            </a:r>
            <a:r>
              <a:rPr lang="en-US" smtClean="0"/>
              <a:t>:  Companies believe that the project’s managers forecast unreasonably high cash flow estimates, so companies “filter” out the worst projects by limiting the total amount of projects that can be accepted.</a:t>
            </a:r>
          </a:p>
          <a:p>
            <a:pPr marL="0" indent="0">
              <a:buFont typeface="Wingdings" pitchFamily="2" charset="2"/>
              <a:buNone/>
            </a:pPr>
            <a:r>
              <a:rPr lang="en-US" smtClean="0">
                <a:solidFill>
                  <a:schemeClr val="tx2"/>
                </a:solidFill>
              </a:rPr>
              <a:t>Solution</a:t>
            </a:r>
            <a:r>
              <a:rPr lang="en-US" smtClean="0"/>
              <a:t>:  Implement a post-audit process and tie the managers’ compensation to the subsequent performance of the project.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609600" y="684213"/>
            <a:ext cx="7924800" cy="762000"/>
          </a:xfrm>
          <a:prstGeom prst="rect">
            <a:avLst/>
          </a:prstGeom>
          <a:solidFill>
            <a:schemeClr val="accent1"/>
          </a:solidFill>
          <a:ln w="508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title"/>
          </p:nvPr>
        </p:nvSpPr>
        <p:spPr>
          <a:xfrm>
            <a:off x="685800" y="762000"/>
            <a:ext cx="7772400" cy="609600"/>
          </a:xfrm>
          <a:noFill/>
          <a:ln>
            <a:noFill/>
          </a:ln>
        </p:spPr>
        <p:txBody>
          <a:bodyPr>
            <a:normAutofit fontScale="90000"/>
          </a:bodyPr>
          <a:lstStyle/>
          <a:p>
            <a:r>
              <a:rPr lang="en-US" smtClean="0"/>
              <a:t>What is the payback period?</a:t>
            </a:r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1109663" y="2597150"/>
            <a:ext cx="6959600" cy="2525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r>
              <a:rPr lang="en-US" sz="3200" b="1">
                <a:latin typeface="Arial" charset="0"/>
              </a:rPr>
              <a:t>The number of years required to recover a project’s cost,</a:t>
            </a:r>
          </a:p>
          <a:p>
            <a:endParaRPr lang="en-US" sz="3200" b="1">
              <a:latin typeface="Arial" charset="0"/>
            </a:endParaRPr>
          </a:p>
          <a:p>
            <a:r>
              <a:rPr lang="en-US" sz="3200" b="1">
                <a:latin typeface="Arial" charset="0"/>
              </a:rPr>
              <a:t>or how long does it take to get the business’s money back?</a:t>
            </a: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292" name="Oval 4"/>
          <p:cNvSpPr>
            <a:spLocks noChangeArrowheads="1"/>
          </p:cNvSpPr>
          <p:nvPr/>
        </p:nvSpPr>
        <p:spPr bwMode="auto">
          <a:xfrm>
            <a:off x="4845050" y="4711700"/>
            <a:ext cx="533400" cy="3810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293" name="Oval 5"/>
          <p:cNvSpPr>
            <a:spLocks noChangeArrowheads="1"/>
          </p:cNvSpPr>
          <p:nvPr/>
        </p:nvSpPr>
        <p:spPr bwMode="auto">
          <a:xfrm>
            <a:off x="5861050" y="3976688"/>
            <a:ext cx="533400" cy="3810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294" name="Oval 6"/>
          <p:cNvSpPr>
            <a:spLocks noChangeArrowheads="1"/>
          </p:cNvSpPr>
          <p:nvPr/>
        </p:nvSpPr>
        <p:spPr bwMode="auto">
          <a:xfrm>
            <a:off x="5364163" y="4711700"/>
            <a:ext cx="533400" cy="381000"/>
          </a:xfrm>
          <a:prstGeom prst="ellipse">
            <a:avLst/>
          </a:prstGeom>
          <a:solidFill>
            <a:srgbClr val="E3BEFF"/>
          </a:solidFill>
          <a:ln w="12700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295" name="Rectangle 7"/>
          <p:cNvSpPr>
            <a:spLocks noChangeArrowheads="1"/>
          </p:cNvSpPr>
          <p:nvPr/>
        </p:nvSpPr>
        <p:spPr bwMode="auto">
          <a:xfrm>
            <a:off x="609600" y="684213"/>
            <a:ext cx="7924800" cy="1230312"/>
          </a:xfrm>
          <a:prstGeom prst="rect">
            <a:avLst/>
          </a:prstGeom>
          <a:solidFill>
            <a:schemeClr val="accent1"/>
          </a:solidFill>
          <a:ln w="508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296" name="Rectangle 8"/>
          <p:cNvSpPr>
            <a:spLocks noGrp="1" noChangeArrowheads="1"/>
          </p:cNvSpPr>
          <p:nvPr>
            <p:ph type="title"/>
          </p:nvPr>
        </p:nvSpPr>
        <p:spPr>
          <a:xfrm>
            <a:off x="717550" y="766763"/>
            <a:ext cx="7772400" cy="1143000"/>
          </a:xfrm>
          <a:noFill/>
          <a:ln>
            <a:noFill/>
          </a:ln>
        </p:spPr>
        <p:txBody>
          <a:bodyPr>
            <a:normAutofit fontScale="90000"/>
          </a:bodyPr>
          <a:lstStyle/>
          <a:p>
            <a:r>
              <a:rPr lang="en-US" smtClean="0"/>
              <a:t>Payback for Franchise L</a:t>
            </a:r>
            <a:br>
              <a:rPr lang="en-US" smtClean="0"/>
            </a:br>
            <a:r>
              <a:rPr lang="en-US" smtClean="0"/>
              <a:t>(Long:  Most CFs in out years)</a:t>
            </a:r>
          </a:p>
        </p:txBody>
      </p:sp>
      <p:sp>
        <p:nvSpPr>
          <p:cNvPr id="12297" name="Oval 9"/>
          <p:cNvSpPr>
            <a:spLocks noChangeArrowheads="1"/>
          </p:cNvSpPr>
          <p:nvPr/>
        </p:nvSpPr>
        <p:spPr bwMode="auto">
          <a:xfrm>
            <a:off x="7550150" y="3486150"/>
            <a:ext cx="533400" cy="381000"/>
          </a:xfrm>
          <a:prstGeom prst="ellipse">
            <a:avLst/>
          </a:prstGeom>
          <a:solidFill>
            <a:srgbClr val="E3BEFF"/>
          </a:solidFill>
          <a:ln w="12700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298" name="Rectangle 10"/>
          <p:cNvSpPr>
            <a:spLocks noChangeArrowheads="1"/>
          </p:cNvSpPr>
          <p:nvPr/>
        </p:nvSpPr>
        <p:spPr bwMode="auto">
          <a:xfrm>
            <a:off x="4481513" y="3419475"/>
            <a:ext cx="5778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solidFill>
                  <a:schemeClr val="tx2"/>
                </a:solidFill>
                <a:latin typeface="Arial" charset="0"/>
              </a:rPr>
              <a:t>10</a:t>
            </a:r>
          </a:p>
        </p:txBody>
      </p:sp>
      <p:sp>
        <p:nvSpPr>
          <p:cNvPr id="12299" name="Rectangle 11"/>
          <p:cNvSpPr>
            <a:spLocks noChangeArrowheads="1"/>
          </p:cNvSpPr>
          <p:nvPr/>
        </p:nvSpPr>
        <p:spPr bwMode="auto">
          <a:xfrm>
            <a:off x="7535863" y="3419475"/>
            <a:ext cx="577850" cy="515938"/>
          </a:xfrm>
          <a:prstGeom prst="rect">
            <a:avLst/>
          </a:prstGeom>
          <a:solidFill>
            <a:srgbClr val="E3BEFF"/>
          </a:solidFill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solidFill>
                  <a:schemeClr val="tx2"/>
                </a:solidFill>
                <a:latin typeface="Arial" charset="0"/>
              </a:rPr>
              <a:t>80</a:t>
            </a:r>
          </a:p>
        </p:txBody>
      </p:sp>
      <p:sp>
        <p:nvSpPr>
          <p:cNvPr id="12300" name="Line 12"/>
          <p:cNvSpPr>
            <a:spLocks noChangeShapeType="1"/>
          </p:cNvSpPr>
          <p:nvPr/>
        </p:nvSpPr>
        <p:spPr bwMode="auto">
          <a:xfrm>
            <a:off x="3163888" y="3149600"/>
            <a:ext cx="4627562" cy="0"/>
          </a:xfrm>
          <a:prstGeom prst="line">
            <a:avLst/>
          </a:prstGeom>
          <a:noFill/>
          <a:ln w="25400">
            <a:solidFill>
              <a:schemeClr val="tx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01" name="Rectangle 13"/>
          <p:cNvSpPr>
            <a:spLocks noChangeArrowheads="1"/>
          </p:cNvSpPr>
          <p:nvPr/>
        </p:nvSpPr>
        <p:spPr bwMode="auto">
          <a:xfrm>
            <a:off x="5900738" y="3419475"/>
            <a:ext cx="5778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solidFill>
                  <a:schemeClr val="tx2"/>
                </a:solidFill>
                <a:latin typeface="Arial" charset="0"/>
              </a:rPr>
              <a:t>60</a:t>
            </a:r>
          </a:p>
        </p:txBody>
      </p:sp>
      <p:sp>
        <p:nvSpPr>
          <p:cNvPr id="12302" name="Rectangle 14"/>
          <p:cNvSpPr>
            <a:spLocks noChangeArrowheads="1"/>
          </p:cNvSpPr>
          <p:nvPr/>
        </p:nvSpPr>
        <p:spPr bwMode="auto">
          <a:xfrm>
            <a:off x="2971800" y="2371725"/>
            <a:ext cx="379413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solidFill>
                  <a:schemeClr val="tx2"/>
                </a:solidFill>
                <a:latin typeface="Arial" charset="0"/>
              </a:rPr>
              <a:t>0</a:t>
            </a:r>
          </a:p>
        </p:txBody>
      </p:sp>
      <p:sp>
        <p:nvSpPr>
          <p:cNvPr id="12303" name="Rectangle 15"/>
          <p:cNvSpPr>
            <a:spLocks noChangeArrowheads="1"/>
          </p:cNvSpPr>
          <p:nvPr/>
        </p:nvSpPr>
        <p:spPr bwMode="auto">
          <a:xfrm>
            <a:off x="4559300" y="2371725"/>
            <a:ext cx="379413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solidFill>
                  <a:schemeClr val="tx2"/>
                </a:solidFill>
                <a:latin typeface="Arial" charset="0"/>
              </a:rPr>
              <a:t>1</a:t>
            </a:r>
          </a:p>
        </p:txBody>
      </p:sp>
      <p:sp>
        <p:nvSpPr>
          <p:cNvPr id="12304" name="Rectangle 16"/>
          <p:cNvSpPr>
            <a:spLocks noChangeArrowheads="1"/>
          </p:cNvSpPr>
          <p:nvPr/>
        </p:nvSpPr>
        <p:spPr bwMode="auto">
          <a:xfrm>
            <a:off x="5981700" y="2371725"/>
            <a:ext cx="379413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solidFill>
                  <a:schemeClr val="tx2"/>
                </a:solidFill>
                <a:latin typeface="Arial" charset="0"/>
              </a:rPr>
              <a:t>2</a:t>
            </a:r>
          </a:p>
        </p:txBody>
      </p:sp>
      <p:sp>
        <p:nvSpPr>
          <p:cNvPr id="12305" name="Rectangle 17"/>
          <p:cNvSpPr>
            <a:spLocks noChangeArrowheads="1"/>
          </p:cNvSpPr>
          <p:nvPr/>
        </p:nvSpPr>
        <p:spPr bwMode="auto">
          <a:xfrm>
            <a:off x="7624763" y="2371725"/>
            <a:ext cx="379412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solidFill>
                  <a:schemeClr val="tx2"/>
                </a:solidFill>
                <a:latin typeface="Arial" charset="0"/>
              </a:rPr>
              <a:t>3</a:t>
            </a:r>
          </a:p>
        </p:txBody>
      </p:sp>
      <p:sp>
        <p:nvSpPr>
          <p:cNvPr id="12306" name="Rectangle 18"/>
          <p:cNvSpPr>
            <a:spLocks noChangeArrowheads="1"/>
          </p:cNvSpPr>
          <p:nvPr/>
        </p:nvSpPr>
        <p:spPr bwMode="auto">
          <a:xfrm>
            <a:off x="3552825" y="2598738"/>
            <a:ext cx="53975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07" name="Rectangle 19"/>
          <p:cNvSpPr>
            <a:spLocks noChangeArrowheads="1"/>
          </p:cNvSpPr>
          <p:nvPr/>
        </p:nvSpPr>
        <p:spPr bwMode="auto">
          <a:xfrm>
            <a:off x="2665413" y="3419475"/>
            <a:ext cx="8953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latin typeface="Arial" charset="0"/>
              </a:rPr>
              <a:t>-100</a:t>
            </a:r>
          </a:p>
        </p:txBody>
      </p:sp>
      <p:sp>
        <p:nvSpPr>
          <p:cNvPr id="12308" name="Rectangle 20"/>
          <p:cNvSpPr>
            <a:spLocks noChangeArrowheads="1"/>
          </p:cNvSpPr>
          <p:nvPr/>
        </p:nvSpPr>
        <p:spPr bwMode="auto">
          <a:xfrm>
            <a:off x="2578100" y="4664075"/>
            <a:ext cx="388938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latin typeface="Arial" charset="0"/>
              </a:rPr>
              <a:t>=</a:t>
            </a:r>
          </a:p>
        </p:txBody>
      </p:sp>
      <p:sp>
        <p:nvSpPr>
          <p:cNvPr id="12309" name="Rectangle 21"/>
          <p:cNvSpPr>
            <a:spLocks noChangeArrowheads="1"/>
          </p:cNvSpPr>
          <p:nvPr/>
        </p:nvSpPr>
        <p:spPr bwMode="auto">
          <a:xfrm>
            <a:off x="6705600" y="4711700"/>
            <a:ext cx="2057400" cy="381000"/>
          </a:xfrm>
          <a:prstGeom prst="rect">
            <a:avLst/>
          </a:prstGeom>
          <a:solidFill>
            <a:schemeClr val="accent1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10" name="Rectangle 22"/>
          <p:cNvSpPr>
            <a:spLocks noChangeArrowheads="1"/>
          </p:cNvSpPr>
          <p:nvPr/>
        </p:nvSpPr>
        <p:spPr bwMode="auto">
          <a:xfrm>
            <a:off x="531813" y="3419475"/>
            <a:ext cx="73660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latin typeface="Arial" charset="0"/>
              </a:rPr>
              <a:t>CF</a:t>
            </a:r>
            <a:r>
              <a:rPr lang="en-US" sz="2800" b="1" baseline="-25000">
                <a:latin typeface="Arial" charset="0"/>
              </a:rPr>
              <a:t>t</a:t>
            </a:r>
          </a:p>
        </p:txBody>
      </p:sp>
      <p:sp>
        <p:nvSpPr>
          <p:cNvPr id="12311" name="Rectangle 23"/>
          <p:cNvSpPr>
            <a:spLocks noChangeArrowheads="1"/>
          </p:cNvSpPr>
          <p:nvPr/>
        </p:nvSpPr>
        <p:spPr bwMode="auto">
          <a:xfrm>
            <a:off x="531813" y="3910013"/>
            <a:ext cx="2100262" cy="5159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latin typeface="Arial" charset="0"/>
              </a:rPr>
              <a:t>Cumulative</a:t>
            </a:r>
          </a:p>
        </p:txBody>
      </p:sp>
      <p:sp>
        <p:nvSpPr>
          <p:cNvPr id="12312" name="Rectangle 24"/>
          <p:cNvSpPr>
            <a:spLocks noChangeArrowheads="1"/>
          </p:cNvSpPr>
          <p:nvPr/>
        </p:nvSpPr>
        <p:spPr bwMode="auto">
          <a:xfrm>
            <a:off x="2665413" y="3910013"/>
            <a:ext cx="895350" cy="5159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latin typeface="Arial" charset="0"/>
              </a:rPr>
              <a:t>-100</a:t>
            </a:r>
          </a:p>
        </p:txBody>
      </p:sp>
      <p:sp>
        <p:nvSpPr>
          <p:cNvPr id="12313" name="Rectangle 25"/>
          <p:cNvSpPr>
            <a:spLocks noChangeArrowheads="1"/>
          </p:cNvSpPr>
          <p:nvPr/>
        </p:nvSpPr>
        <p:spPr bwMode="auto">
          <a:xfrm>
            <a:off x="4362450" y="3910013"/>
            <a:ext cx="696913" cy="5159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latin typeface="Arial" charset="0"/>
              </a:rPr>
              <a:t>-90</a:t>
            </a:r>
          </a:p>
        </p:txBody>
      </p:sp>
      <p:sp>
        <p:nvSpPr>
          <p:cNvPr id="12314" name="Rectangle 26"/>
          <p:cNvSpPr>
            <a:spLocks noChangeArrowheads="1"/>
          </p:cNvSpPr>
          <p:nvPr/>
        </p:nvSpPr>
        <p:spPr bwMode="auto">
          <a:xfrm>
            <a:off x="5781675" y="3910013"/>
            <a:ext cx="696913" cy="5159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latin typeface="Arial" charset="0"/>
              </a:rPr>
              <a:t>-30</a:t>
            </a:r>
          </a:p>
        </p:txBody>
      </p:sp>
      <p:sp>
        <p:nvSpPr>
          <p:cNvPr id="12315" name="Rectangle 27"/>
          <p:cNvSpPr>
            <a:spLocks noChangeArrowheads="1"/>
          </p:cNvSpPr>
          <p:nvPr/>
        </p:nvSpPr>
        <p:spPr bwMode="auto">
          <a:xfrm>
            <a:off x="7535863" y="3910013"/>
            <a:ext cx="577850" cy="5159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latin typeface="Arial" charset="0"/>
              </a:rPr>
              <a:t>50</a:t>
            </a:r>
          </a:p>
        </p:txBody>
      </p:sp>
      <p:sp>
        <p:nvSpPr>
          <p:cNvPr id="12316" name="Rectangle 28"/>
          <p:cNvSpPr>
            <a:spLocks noChangeArrowheads="1"/>
          </p:cNvSpPr>
          <p:nvPr/>
        </p:nvSpPr>
        <p:spPr bwMode="auto">
          <a:xfrm>
            <a:off x="531813" y="4664075"/>
            <a:ext cx="177482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latin typeface="Arial" charset="0"/>
              </a:rPr>
              <a:t>Payback</a:t>
            </a:r>
            <a:r>
              <a:rPr lang="en-US" sz="2800" b="1" baseline="-25000">
                <a:latin typeface="Arial" charset="0"/>
              </a:rPr>
              <a:t>L</a:t>
            </a:r>
          </a:p>
        </p:txBody>
      </p:sp>
      <p:sp>
        <p:nvSpPr>
          <p:cNvPr id="12317" name="Rectangle 29"/>
          <p:cNvSpPr>
            <a:spLocks noChangeArrowheads="1"/>
          </p:cNvSpPr>
          <p:nvPr/>
        </p:nvSpPr>
        <p:spPr bwMode="auto">
          <a:xfrm>
            <a:off x="3033713" y="4664075"/>
            <a:ext cx="574357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latin typeface="Arial" charset="0"/>
              </a:rPr>
              <a:t>2	+	30/80	    =   2.375 years</a:t>
            </a:r>
          </a:p>
        </p:txBody>
      </p:sp>
      <p:sp>
        <p:nvSpPr>
          <p:cNvPr id="12318" name="Rectangle 30"/>
          <p:cNvSpPr>
            <a:spLocks noChangeArrowheads="1"/>
          </p:cNvSpPr>
          <p:nvPr/>
        </p:nvSpPr>
        <p:spPr bwMode="auto">
          <a:xfrm>
            <a:off x="6870700" y="3910013"/>
            <a:ext cx="379413" cy="5159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latin typeface="Arial" charset="0"/>
              </a:rPr>
              <a:t>0</a:t>
            </a:r>
          </a:p>
        </p:txBody>
      </p:sp>
      <p:sp>
        <p:nvSpPr>
          <p:cNvPr id="12319" name="Rectangle 31"/>
          <p:cNvSpPr>
            <a:spLocks noChangeArrowheads="1"/>
          </p:cNvSpPr>
          <p:nvPr/>
        </p:nvSpPr>
        <p:spPr bwMode="auto">
          <a:xfrm>
            <a:off x="6475413" y="3419475"/>
            <a:ext cx="776287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latin typeface="Arial" charset="0"/>
              </a:rPr>
              <a:t>100</a:t>
            </a:r>
          </a:p>
        </p:txBody>
      </p:sp>
      <p:grpSp>
        <p:nvGrpSpPr>
          <p:cNvPr id="2" name="Group 37"/>
          <p:cNvGrpSpPr>
            <a:grpSpLocks/>
          </p:cNvGrpSpPr>
          <p:nvPr/>
        </p:nvGrpSpPr>
        <p:grpSpPr bwMode="auto">
          <a:xfrm>
            <a:off x="3151188" y="2881313"/>
            <a:ext cx="4652962" cy="585787"/>
            <a:chOff x="1985" y="1815"/>
            <a:chExt cx="2931" cy="369"/>
          </a:xfrm>
        </p:grpSpPr>
        <p:sp>
          <p:nvSpPr>
            <p:cNvPr id="12323" name="Line 32"/>
            <p:cNvSpPr>
              <a:spLocks noChangeShapeType="1"/>
            </p:cNvSpPr>
            <p:nvPr/>
          </p:nvSpPr>
          <p:spPr bwMode="auto">
            <a:xfrm>
              <a:off x="1985" y="1815"/>
              <a:ext cx="0" cy="369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24" name="Line 33"/>
            <p:cNvSpPr>
              <a:spLocks noChangeShapeType="1"/>
            </p:cNvSpPr>
            <p:nvPr/>
          </p:nvSpPr>
          <p:spPr bwMode="auto">
            <a:xfrm>
              <a:off x="2985" y="1815"/>
              <a:ext cx="0" cy="369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25" name="Line 34"/>
            <p:cNvSpPr>
              <a:spLocks noChangeShapeType="1"/>
            </p:cNvSpPr>
            <p:nvPr/>
          </p:nvSpPr>
          <p:spPr bwMode="auto">
            <a:xfrm>
              <a:off x="3882" y="1815"/>
              <a:ext cx="0" cy="369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26" name="Line 35"/>
            <p:cNvSpPr>
              <a:spLocks noChangeShapeType="1"/>
            </p:cNvSpPr>
            <p:nvPr/>
          </p:nvSpPr>
          <p:spPr bwMode="auto">
            <a:xfrm>
              <a:off x="4916" y="1815"/>
              <a:ext cx="0" cy="369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27" name="Line 36"/>
            <p:cNvSpPr>
              <a:spLocks noChangeShapeType="1"/>
            </p:cNvSpPr>
            <p:nvPr/>
          </p:nvSpPr>
          <p:spPr bwMode="auto">
            <a:xfrm>
              <a:off x="4320" y="1815"/>
              <a:ext cx="0" cy="36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2321" name="Line 38"/>
          <p:cNvSpPr>
            <a:spLocks noChangeShapeType="1"/>
          </p:cNvSpPr>
          <p:nvPr/>
        </p:nvSpPr>
        <p:spPr bwMode="auto">
          <a:xfrm>
            <a:off x="7085013" y="4341813"/>
            <a:ext cx="0" cy="287337"/>
          </a:xfrm>
          <a:prstGeom prst="line">
            <a:avLst/>
          </a:prstGeom>
          <a:noFill/>
          <a:ln w="254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322" name="Rectangle 39"/>
          <p:cNvSpPr>
            <a:spLocks noChangeArrowheads="1"/>
          </p:cNvSpPr>
          <p:nvPr/>
        </p:nvSpPr>
        <p:spPr bwMode="auto">
          <a:xfrm>
            <a:off x="6545263" y="2341563"/>
            <a:ext cx="744537" cy="5762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3200" b="1">
                <a:latin typeface="Arial" charset="0"/>
              </a:rPr>
              <a:t>2.4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16" name="Oval 4"/>
          <p:cNvSpPr>
            <a:spLocks noChangeArrowheads="1"/>
          </p:cNvSpPr>
          <p:nvPr/>
        </p:nvSpPr>
        <p:spPr bwMode="auto">
          <a:xfrm>
            <a:off x="4395788" y="3895725"/>
            <a:ext cx="533400" cy="3810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17" name="Oval 5"/>
          <p:cNvSpPr>
            <a:spLocks noChangeArrowheads="1"/>
          </p:cNvSpPr>
          <p:nvPr/>
        </p:nvSpPr>
        <p:spPr bwMode="auto">
          <a:xfrm>
            <a:off x="3835400" y="4700588"/>
            <a:ext cx="533400" cy="381000"/>
          </a:xfrm>
          <a:prstGeom prst="ellipse">
            <a:avLst/>
          </a:prstGeom>
          <a:solidFill>
            <a:schemeClr val="folHlink"/>
          </a:solidFill>
          <a:ln w="12700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18" name="Oval 6"/>
          <p:cNvSpPr>
            <a:spLocks noChangeArrowheads="1"/>
          </p:cNvSpPr>
          <p:nvPr/>
        </p:nvSpPr>
        <p:spPr bwMode="auto">
          <a:xfrm>
            <a:off x="4351338" y="4700588"/>
            <a:ext cx="533400" cy="381000"/>
          </a:xfrm>
          <a:prstGeom prst="ellipse">
            <a:avLst/>
          </a:prstGeom>
          <a:solidFill>
            <a:srgbClr val="E3BEFF"/>
          </a:solidFill>
          <a:ln w="12700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19" name="Oval 7"/>
          <p:cNvSpPr>
            <a:spLocks noChangeArrowheads="1"/>
          </p:cNvSpPr>
          <p:nvPr/>
        </p:nvSpPr>
        <p:spPr bwMode="auto">
          <a:xfrm>
            <a:off x="5818188" y="3070225"/>
            <a:ext cx="533400" cy="381000"/>
          </a:xfrm>
          <a:prstGeom prst="ellipse">
            <a:avLst/>
          </a:prstGeom>
          <a:solidFill>
            <a:srgbClr val="E3BEFF"/>
          </a:solidFill>
          <a:ln w="12700">
            <a:noFill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20" name="Rectangle 8"/>
          <p:cNvSpPr>
            <a:spLocks noChangeArrowheads="1"/>
          </p:cNvSpPr>
          <p:nvPr/>
        </p:nvSpPr>
        <p:spPr bwMode="auto">
          <a:xfrm>
            <a:off x="609600" y="684213"/>
            <a:ext cx="7924800" cy="762000"/>
          </a:xfrm>
          <a:prstGeom prst="rect">
            <a:avLst/>
          </a:prstGeom>
          <a:solidFill>
            <a:schemeClr val="accent1"/>
          </a:solidFill>
          <a:ln w="50800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21" name="Rectangle 9"/>
          <p:cNvSpPr>
            <a:spLocks noGrp="1" noChangeArrowheads="1"/>
          </p:cNvSpPr>
          <p:nvPr>
            <p:ph type="title"/>
          </p:nvPr>
        </p:nvSpPr>
        <p:spPr>
          <a:xfrm>
            <a:off x="685800" y="727075"/>
            <a:ext cx="7772400" cy="676275"/>
          </a:xfrm>
          <a:noFill/>
          <a:ln>
            <a:noFill/>
          </a:ln>
        </p:spPr>
        <p:txBody>
          <a:bodyPr>
            <a:normAutofit fontScale="90000"/>
          </a:bodyPr>
          <a:lstStyle/>
          <a:p>
            <a:r>
              <a:rPr lang="en-US" smtClean="0"/>
              <a:t>Franchise S (Short:  CFs come quickly)</a:t>
            </a:r>
          </a:p>
        </p:txBody>
      </p:sp>
      <p:sp>
        <p:nvSpPr>
          <p:cNvPr id="13322" name="Rectangle 10"/>
          <p:cNvSpPr>
            <a:spLocks noChangeArrowheads="1"/>
          </p:cNvSpPr>
          <p:nvPr/>
        </p:nvSpPr>
        <p:spPr bwMode="auto">
          <a:xfrm>
            <a:off x="4354513" y="3025775"/>
            <a:ext cx="5778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solidFill>
                  <a:schemeClr val="tx2"/>
                </a:solidFill>
                <a:latin typeface="Arial" charset="0"/>
              </a:rPr>
              <a:t>70</a:t>
            </a:r>
          </a:p>
        </p:txBody>
      </p:sp>
      <p:sp>
        <p:nvSpPr>
          <p:cNvPr id="13323" name="Rectangle 11"/>
          <p:cNvSpPr>
            <a:spLocks noChangeArrowheads="1"/>
          </p:cNvSpPr>
          <p:nvPr/>
        </p:nvSpPr>
        <p:spPr bwMode="auto">
          <a:xfrm>
            <a:off x="7519988" y="3025775"/>
            <a:ext cx="5778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solidFill>
                  <a:schemeClr val="tx2"/>
                </a:solidFill>
                <a:latin typeface="Arial" charset="0"/>
              </a:rPr>
              <a:t>20</a:t>
            </a:r>
          </a:p>
        </p:txBody>
      </p:sp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3019425" y="2403475"/>
            <a:ext cx="4792663" cy="495300"/>
            <a:chOff x="1902" y="1514"/>
            <a:chExt cx="3019" cy="312"/>
          </a:xfrm>
        </p:grpSpPr>
        <p:sp>
          <p:nvSpPr>
            <p:cNvPr id="13348" name="Line 12"/>
            <p:cNvSpPr>
              <a:spLocks noChangeShapeType="1"/>
            </p:cNvSpPr>
            <p:nvPr/>
          </p:nvSpPr>
          <p:spPr bwMode="auto">
            <a:xfrm>
              <a:off x="1902" y="1514"/>
              <a:ext cx="0" cy="312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49" name="Line 13"/>
            <p:cNvSpPr>
              <a:spLocks noChangeShapeType="1"/>
            </p:cNvSpPr>
            <p:nvPr/>
          </p:nvSpPr>
          <p:spPr bwMode="auto">
            <a:xfrm>
              <a:off x="2932" y="1514"/>
              <a:ext cx="0" cy="312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50" name="Line 14"/>
            <p:cNvSpPr>
              <a:spLocks noChangeShapeType="1"/>
            </p:cNvSpPr>
            <p:nvPr/>
          </p:nvSpPr>
          <p:spPr bwMode="auto">
            <a:xfrm>
              <a:off x="3856" y="1514"/>
              <a:ext cx="0" cy="312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51" name="Line 15"/>
            <p:cNvSpPr>
              <a:spLocks noChangeShapeType="1"/>
            </p:cNvSpPr>
            <p:nvPr/>
          </p:nvSpPr>
          <p:spPr bwMode="auto">
            <a:xfrm>
              <a:off x="4921" y="1514"/>
              <a:ext cx="0" cy="312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52" name="Line 16"/>
            <p:cNvSpPr>
              <a:spLocks noChangeShapeType="1"/>
            </p:cNvSpPr>
            <p:nvPr/>
          </p:nvSpPr>
          <p:spPr bwMode="auto">
            <a:xfrm>
              <a:off x="1910" y="1671"/>
              <a:ext cx="3003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3325" name="Rectangle 18"/>
          <p:cNvSpPr>
            <a:spLocks noChangeArrowheads="1"/>
          </p:cNvSpPr>
          <p:nvPr/>
        </p:nvSpPr>
        <p:spPr bwMode="auto">
          <a:xfrm>
            <a:off x="5826125" y="3025775"/>
            <a:ext cx="5778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solidFill>
                  <a:schemeClr val="tx2"/>
                </a:solidFill>
                <a:latin typeface="Arial" charset="0"/>
              </a:rPr>
              <a:t>50</a:t>
            </a:r>
          </a:p>
        </p:txBody>
      </p:sp>
      <p:sp>
        <p:nvSpPr>
          <p:cNvPr id="13326" name="Rectangle 19"/>
          <p:cNvSpPr>
            <a:spLocks noChangeArrowheads="1"/>
          </p:cNvSpPr>
          <p:nvPr/>
        </p:nvSpPr>
        <p:spPr bwMode="auto">
          <a:xfrm>
            <a:off x="2820988" y="1952625"/>
            <a:ext cx="379412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solidFill>
                  <a:schemeClr val="tx2"/>
                </a:solidFill>
                <a:latin typeface="Arial" charset="0"/>
              </a:rPr>
              <a:t>0</a:t>
            </a:r>
          </a:p>
        </p:txBody>
      </p:sp>
      <p:sp>
        <p:nvSpPr>
          <p:cNvPr id="13327" name="Rectangle 20"/>
          <p:cNvSpPr>
            <a:spLocks noChangeArrowheads="1"/>
          </p:cNvSpPr>
          <p:nvPr/>
        </p:nvSpPr>
        <p:spPr bwMode="auto">
          <a:xfrm>
            <a:off x="4456113" y="1952625"/>
            <a:ext cx="379412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solidFill>
                  <a:schemeClr val="tx2"/>
                </a:solidFill>
                <a:latin typeface="Arial" charset="0"/>
              </a:rPr>
              <a:t>1</a:t>
            </a:r>
          </a:p>
        </p:txBody>
      </p:sp>
      <p:sp>
        <p:nvSpPr>
          <p:cNvPr id="13328" name="Rectangle 21"/>
          <p:cNvSpPr>
            <a:spLocks noChangeArrowheads="1"/>
          </p:cNvSpPr>
          <p:nvPr/>
        </p:nvSpPr>
        <p:spPr bwMode="auto">
          <a:xfrm>
            <a:off x="5921375" y="1952625"/>
            <a:ext cx="379413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solidFill>
                  <a:schemeClr val="tx2"/>
                </a:solidFill>
                <a:latin typeface="Arial" charset="0"/>
              </a:rPr>
              <a:t>2</a:t>
            </a:r>
          </a:p>
        </p:txBody>
      </p:sp>
      <p:sp>
        <p:nvSpPr>
          <p:cNvPr id="13329" name="Rectangle 22"/>
          <p:cNvSpPr>
            <a:spLocks noChangeArrowheads="1"/>
          </p:cNvSpPr>
          <p:nvPr/>
        </p:nvSpPr>
        <p:spPr bwMode="auto">
          <a:xfrm>
            <a:off x="7613650" y="1952625"/>
            <a:ext cx="379413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solidFill>
                  <a:schemeClr val="tx2"/>
                </a:solidFill>
                <a:latin typeface="Arial" charset="0"/>
              </a:rPr>
              <a:t>3</a:t>
            </a:r>
          </a:p>
        </p:txBody>
      </p:sp>
      <p:sp>
        <p:nvSpPr>
          <p:cNvPr id="13330" name="Rectangle 23"/>
          <p:cNvSpPr>
            <a:spLocks noChangeArrowheads="1"/>
          </p:cNvSpPr>
          <p:nvPr/>
        </p:nvSpPr>
        <p:spPr bwMode="auto">
          <a:xfrm>
            <a:off x="3435350" y="2174875"/>
            <a:ext cx="53975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31" name="Rectangle 24"/>
          <p:cNvSpPr>
            <a:spLocks noChangeArrowheads="1"/>
          </p:cNvSpPr>
          <p:nvPr/>
        </p:nvSpPr>
        <p:spPr bwMode="auto">
          <a:xfrm>
            <a:off x="2530475" y="3025775"/>
            <a:ext cx="8953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latin typeface="Arial" charset="0"/>
              </a:rPr>
              <a:t>-100</a:t>
            </a:r>
          </a:p>
        </p:txBody>
      </p:sp>
      <p:sp>
        <p:nvSpPr>
          <p:cNvPr id="13332" name="Rectangle 25"/>
          <p:cNvSpPr>
            <a:spLocks noChangeArrowheads="1"/>
          </p:cNvSpPr>
          <p:nvPr/>
        </p:nvSpPr>
        <p:spPr bwMode="auto">
          <a:xfrm>
            <a:off x="5468938" y="4724400"/>
            <a:ext cx="1676400" cy="381000"/>
          </a:xfrm>
          <a:prstGeom prst="rect">
            <a:avLst/>
          </a:prstGeom>
          <a:solidFill>
            <a:schemeClr val="accent1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33" name="Rectangle 26"/>
          <p:cNvSpPr>
            <a:spLocks noChangeArrowheads="1"/>
          </p:cNvSpPr>
          <p:nvPr/>
        </p:nvSpPr>
        <p:spPr bwMode="auto">
          <a:xfrm>
            <a:off x="514350" y="3025775"/>
            <a:ext cx="73660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latin typeface="Arial" charset="0"/>
              </a:rPr>
              <a:t>CF</a:t>
            </a:r>
            <a:r>
              <a:rPr lang="en-US" sz="2800" b="1" baseline="-25000">
                <a:latin typeface="Arial" charset="0"/>
              </a:rPr>
              <a:t>t</a:t>
            </a:r>
          </a:p>
        </p:txBody>
      </p:sp>
      <p:sp>
        <p:nvSpPr>
          <p:cNvPr id="13334" name="Rectangle 27"/>
          <p:cNvSpPr>
            <a:spLocks noChangeArrowheads="1"/>
          </p:cNvSpPr>
          <p:nvPr/>
        </p:nvSpPr>
        <p:spPr bwMode="auto">
          <a:xfrm>
            <a:off x="514350" y="3863975"/>
            <a:ext cx="2100263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latin typeface="Arial" charset="0"/>
              </a:rPr>
              <a:t>Cumulative</a:t>
            </a:r>
          </a:p>
        </p:txBody>
      </p:sp>
      <p:sp>
        <p:nvSpPr>
          <p:cNvPr id="13335" name="Rectangle 28"/>
          <p:cNvSpPr>
            <a:spLocks noChangeArrowheads="1"/>
          </p:cNvSpPr>
          <p:nvPr/>
        </p:nvSpPr>
        <p:spPr bwMode="auto">
          <a:xfrm>
            <a:off x="2530475" y="3863975"/>
            <a:ext cx="8953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latin typeface="Arial" charset="0"/>
              </a:rPr>
              <a:t>-100</a:t>
            </a:r>
          </a:p>
        </p:txBody>
      </p:sp>
      <p:sp>
        <p:nvSpPr>
          <p:cNvPr id="13336" name="Rectangle 29"/>
          <p:cNvSpPr>
            <a:spLocks noChangeArrowheads="1"/>
          </p:cNvSpPr>
          <p:nvPr/>
        </p:nvSpPr>
        <p:spPr bwMode="auto">
          <a:xfrm>
            <a:off x="4294188" y="3863975"/>
            <a:ext cx="696912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latin typeface="Arial" charset="0"/>
              </a:rPr>
              <a:t>-30</a:t>
            </a:r>
          </a:p>
        </p:txBody>
      </p:sp>
      <p:sp>
        <p:nvSpPr>
          <p:cNvPr id="13337" name="Rectangle 30"/>
          <p:cNvSpPr>
            <a:spLocks noChangeArrowheads="1"/>
          </p:cNvSpPr>
          <p:nvPr/>
        </p:nvSpPr>
        <p:spPr bwMode="auto">
          <a:xfrm>
            <a:off x="5826125" y="3863975"/>
            <a:ext cx="5778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latin typeface="Arial" charset="0"/>
              </a:rPr>
              <a:t>20</a:t>
            </a:r>
          </a:p>
        </p:txBody>
      </p:sp>
      <p:sp>
        <p:nvSpPr>
          <p:cNvPr id="13338" name="Rectangle 31"/>
          <p:cNvSpPr>
            <a:spLocks noChangeArrowheads="1"/>
          </p:cNvSpPr>
          <p:nvPr/>
        </p:nvSpPr>
        <p:spPr bwMode="auto">
          <a:xfrm>
            <a:off x="7519988" y="3863975"/>
            <a:ext cx="577850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latin typeface="Arial" charset="0"/>
              </a:rPr>
              <a:t>40</a:t>
            </a:r>
          </a:p>
        </p:txBody>
      </p:sp>
      <p:sp>
        <p:nvSpPr>
          <p:cNvPr id="13339" name="Rectangle 32"/>
          <p:cNvSpPr>
            <a:spLocks noChangeArrowheads="1"/>
          </p:cNvSpPr>
          <p:nvPr/>
        </p:nvSpPr>
        <p:spPr bwMode="auto">
          <a:xfrm>
            <a:off x="514350" y="4657725"/>
            <a:ext cx="178752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latin typeface="Arial" charset="0"/>
              </a:rPr>
              <a:t>Payback</a:t>
            </a:r>
            <a:r>
              <a:rPr lang="en-US" sz="2800" b="1" baseline="-25000">
                <a:latin typeface="Arial" charset="0"/>
              </a:rPr>
              <a:t>S</a:t>
            </a:r>
          </a:p>
        </p:txBody>
      </p:sp>
      <p:sp>
        <p:nvSpPr>
          <p:cNvPr id="13340" name="Rectangle 33"/>
          <p:cNvSpPr>
            <a:spLocks noChangeArrowheads="1"/>
          </p:cNvSpPr>
          <p:nvPr/>
        </p:nvSpPr>
        <p:spPr bwMode="auto">
          <a:xfrm>
            <a:off x="3033713" y="4657725"/>
            <a:ext cx="4137025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latin typeface="Arial" charset="0"/>
              </a:rPr>
              <a:t>1  +  30/50	 =   1.6 years</a:t>
            </a:r>
          </a:p>
        </p:txBody>
      </p:sp>
      <p:sp>
        <p:nvSpPr>
          <p:cNvPr id="13341" name="Rectangle 34"/>
          <p:cNvSpPr>
            <a:spLocks noChangeArrowheads="1"/>
          </p:cNvSpPr>
          <p:nvPr/>
        </p:nvSpPr>
        <p:spPr bwMode="auto">
          <a:xfrm>
            <a:off x="4968875" y="3025775"/>
            <a:ext cx="776288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latin typeface="Arial" charset="0"/>
              </a:rPr>
              <a:t>100</a:t>
            </a:r>
          </a:p>
        </p:txBody>
      </p:sp>
      <p:sp>
        <p:nvSpPr>
          <p:cNvPr id="13342" name="Rectangle 35"/>
          <p:cNvSpPr>
            <a:spLocks noChangeArrowheads="1"/>
          </p:cNvSpPr>
          <p:nvPr/>
        </p:nvSpPr>
        <p:spPr bwMode="auto">
          <a:xfrm>
            <a:off x="5364163" y="3863975"/>
            <a:ext cx="379412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latin typeface="Arial" charset="0"/>
              </a:rPr>
              <a:t>0</a:t>
            </a:r>
          </a:p>
        </p:txBody>
      </p:sp>
      <p:sp>
        <p:nvSpPr>
          <p:cNvPr id="13343" name="Line 36"/>
          <p:cNvSpPr>
            <a:spLocks noChangeShapeType="1"/>
          </p:cNvSpPr>
          <p:nvPr/>
        </p:nvSpPr>
        <p:spPr bwMode="auto">
          <a:xfrm>
            <a:off x="5410200" y="2527300"/>
            <a:ext cx="0" cy="279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44" name="Rectangle 37"/>
          <p:cNvSpPr>
            <a:spLocks noChangeArrowheads="1"/>
          </p:cNvSpPr>
          <p:nvPr/>
        </p:nvSpPr>
        <p:spPr bwMode="auto">
          <a:xfrm>
            <a:off x="5045075" y="1922463"/>
            <a:ext cx="744538" cy="5762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3200" b="1">
                <a:latin typeface="Arial" charset="0"/>
              </a:rPr>
              <a:t>1.6</a:t>
            </a:r>
          </a:p>
        </p:txBody>
      </p:sp>
      <p:sp>
        <p:nvSpPr>
          <p:cNvPr id="13345" name="Line 38"/>
          <p:cNvSpPr>
            <a:spLocks noChangeShapeType="1"/>
          </p:cNvSpPr>
          <p:nvPr/>
        </p:nvSpPr>
        <p:spPr bwMode="auto">
          <a:xfrm>
            <a:off x="4629150" y="3441700"/>
            <a:ext cx="14288" cy="349250"/>
          </a:xfrm>
          <a:prstGeom prst="line">
            <a:avLst/>
          </a:prstGeom>
          <a:noFill/>
          <a:ln w="254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46" name="Line 39"/>
          <p:cNvSpPr>
            <a:spLocks noChangeShapeType="1"/>
          </p:cNvSpPr>
          <p:nvPr/>
        </p:nvSpPr>
        <p:spPr bwMode="auto">
          <a:xfrm>
            <a:off x="4635500" y="4359275"/>
            <a:ext cx="0" cy="234950"/>
          </a:xfrm>
          <a:prstGeom prst="line">
            <a:avLst/>
          </a:prstGeom>
          <a:noFill/>
          <a:ln w="254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347" name="Rectangle 40"/>
          <p:cNvSpPr>
            <a:spLocks noChangeArrowheads="1"/>
          </p:cNvSpPr>
          <p:nvPr/>
        </p:nvSpPr>
        <p:spPr bwMode="auto">
          <a:xfrm>
            <a:off x="2576513" y="4657725"/>
            <a:ext cx="388937" cy="5159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2800" b="1">
                <a:latin typeface="Arial" charset="0"/>
              </a:rPr>
              <a:t>=</a:t>
            </a: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565150" y="663575"/>
            <a:ext cx="4464050" cy="576263"/>
          </a:xfrm>
          <a:prstGeom prst="rect">
            <a:avLst/>
          </a:prstGeom>
          <a:solidFill>
            <a:schemeClr val="folHlink"/>
          </a:solidFill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3200" b="1">
                <a:solidFill>
                  <a:schemeClr val="bg2"/>
                </a:solidFill>
                <a:latin typeface="Arial" charset="0"/>
              </a:rPr>
              <a:t>Strengths of Payback:</a:t>
            </a:r>
          </a:p>
        </p:txBody>
      </p:sp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3006725" y="1887538"/>
            <a:ext cx="762000" cy="450850"/>
          </a:xfrm>
          <a:prstGeom prst="rect">
            <a:avLst/>
          </a:prstGeom>
          <a:solidFill>
            <a:schemeClr val="accent1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4675188" y="1887538"/>
            <a:ext cx="1576387" cy="450850"/>
          </a:xfrm>
          <a:prstGeom prst="rect">
            <a:avLst/>
          </a:prstGeom>
          <a:solidFill>
            <a:schemeClr val="accent1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3" name="Rectangle 7"/>
          <p:cNvSpPr>
            <a:spLocks noChangeArrowheads="1"/>
          </p:cNvSpPr>
          <p:nvPr/>
        </p:nvSpPr>
        <p:spPr bwMode="auto">
          <a:xfrm>
            <a:off x="1179513" y="2468563"/>
            <a:ext cx="3375025" cy="457200"/>
          </a:xfrm>
          <a:prstGeom prst="rect">
            <a:avLst/>
          </a:prstGeom>
          <a:solidFill>
            <a:schemeClr val="accent1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4" name="Rectangle 8"/>
          <p:cNvSpPr>
            <a:spLocks noChangeArrowheads="1"/>
          </p:cNvSpPr>
          <p:nvPr/>
        </p:nvSpPr>
        <p:spPr bwMode="auto">
          <a:xfrm>
            <a:off x="565150" y="1335088"/>
            <a:ext cx="7599363" cy="16478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marL="571500" indent="-571500">
              <a:spcBef>
                <a:spcPct val="20000"/>
              </a:spcBef>
              <a:tabLst>
                <a:tab pos="571500" algn="l"/>
              </a:tabLst>
            </a:pPr>
            <a:r>
              <a:rPr lang="en-US" sz="3200" b="1">
                <a:latin typeface="Arial" charset="0"/>
              </a:rPr>
              <a:t>1.	Provides an indication of a project’s risk and liquidity.</a:t>
            </a:r>
          </a:p>
          <a:p>
            <a:pPr marL="571500" indent="-571500">
              <a:spcBef>
                <a:spcPct val="20000"/>
              </a:spcBef>
              <a:tabLst>
                <a:tab pos="571500" algn="l"/>
              </a:tabLst>
            </a:pPr>
            <a:r>
              <a:rPr lang="en-US" sz="3200" b="1">
                <a:latin typeface="Arial" charset="0"/>
              </a:rPr>
              <a:t>2.	Easy to calculate and understand.</a:t>
            </a:r>
          </a:p>
        </p:txBody>
      </p:sp>
      <p:sp>
        <p:nvSpPr>
          <p:cNvPr id="14345" name="Rectangle 9"/>
          <p:cNvSpPr>
            <a:spLocks noChangeArrowheads="1"/>
          </p:cNvSpPr>
          <p:nvPr/>
        </p:nvSpPr>
        <p:spPr bwMode="auto">
          <a:xfrm>
            <a:off x="565150" y="3635375"/>
            <a:ext cx="5005388" cy="576263"/>
          </a:xfrm>
          <a:prstGeom prst="rect">
            <a:avLst/>
          </a:prstGeom>
          <a:solidFill>
            <a:schemeClr val="folHlink"/>
          </a:solidFill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spAutoFit/>
          </a:bodyPr>
          <a:lstStyle/>
          <a:p>
            <a:r>
              <a:rPr lang="en-US" sz="3200" b="1">
                <a:solidFill>
                  <a:schemeClr val="bg2"/>
                </a:solidFill>
                <a:latin typeface="Arial" charset="0"/>
              </a:rPr>
              <a:t>Weaknesses of Payback:</a:t>
            </a:r>
          </a:p>
        </p:txBody>
      </p:sp>
      <p:sp>
        <p:nvSpPr>
          <p:cNvPr id="14346" name="Rectangle 10"/>
          <p:cNvSpPr>
            <a:spLocks noChangeArrowheads="1"/>
          </p:cNvSpPr>
          <p:nvPr/>
        </p:nvSpPr>
        <p:spPr bwMode="auto">
          <a:xfrm>
            <a:off x="3511550" y="4419600"/>
            <a:ext cx="838200" cy="457200"/>
          </a:xfrm>
          <a:prstGeom prst="rect">
            <a:avLst/>
          </a:prstGeom>
          <a:solidFill>
            <a:schemeClr val="accent1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7" name="Rectangle 11"/>
          <p:cNvSpPr>
            <a:spLocks noChangeArrowheads="1"/>
          </p:cNvSpPr>
          <p:nvPr/>
        </p:nvSpPr>
        <p:spPr bwMode="auto">
          <a:xfrm>
            <a:off x="1139825" y="5053013"/>
            <a:ext cx="2444750" cy="457200"/>
          </a:xfrm>
          <a:prstGeom prst="rect">
            <a:avLst/>
          </a:prstGeom>
          <a:solidFill>
            <a:schemeClr val="accent1"/>
          </a:soli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8" name="Rectangle 12"/>
          <p:cNvSpPr>
            <a:spLocks noChangeArrowheads="1"/>
          </p:cNvSpPr>
          <p:nvPr/>
        </p:nvSpPr>
        <p:spPr bwMode="auto">
          <a:xfrm>
            <a:off x="565150" y="4392613"/>
            <a:ext cx="7727950" cy="16478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8" tIns="44450" rIns="90488" bIns="44450">
            <a:spAutoFit/>
          </a:bodyPr>
          <a:lstStyle/>
          <a:p>
            <a:pPr marL="571500" indent="-571500">
              <a:spcBef>
                <a:spcPct val="20000"/>
              </a:spcBef>
              <a:tabLst>
                <a:tab pos="571500" algn="l"/>
              </a:tabLst>
            </a:pPr>
            <a:r>
              <a:rPr lang="en-US" sz="3200" b="1">
                <a:latin typeface="Arial" charset="0"/>
              </a:rPr>
              <a:t>1.	Ignores the TVM.</a:t>
            </a:r>
          </a:p>
          <a:p>
            <a:pPr marL="571500" indent="-571500">
              <a:spcBef>
                <a:spcPct val="20000"/>
              </a:spcBef>
              <a:tabLst>
                <a:tab pos="571500" algn="l"/>
              </a:tabLst>
            </a:pPr>
            <a:r>
              <a:rPr lang="en-US" sz="3200" b="1">
                <a:latin typeface="Arial" charset="0"/>
              </a:rPr>
              <a:t>2.	Ignores CFs occurring after the payback period.</a:t>
            </a:r>
          </a:p>
        </p:txBody>
      </p:sp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288</TotalTime>
  <Words>2003</Words>
  <Application>Microsoft Office PowerPoint</Application>
  <PresentationFormat>On-screen Show (4:3)</PresentationFormat>
  <Paragraphs>606</Paragraphs>
  <Slides>57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57</vt:i4>
      </vt:variant>
    </vt:vector>
  </HeadingPairs>
  <TitlesOfParts>
    <vt:vector size="60" baseType="lpstr">
      <vt:lpstr>Concourse</vt:lpstr>
      <vt:lpstr>Equation</vt:lpstr>
      <vt:lpstr>Chart</vt:lpstr>
      <vt:lpstr>Software Project Management</vt:lpstr>
      <vt:lpstr>Capital Budgeting: Decision Criteria</vt:lpstr>
      <vt:lpstr>What is capital budgeting?</vt:lpstr>
      <vt:lpstr>Steps in Capital Budgeting</vt:lpstr>
      <vt:lpstr>What is the difference between independent and mutually exclusive projects?</vt:lpstr>
      <vt:lpstr>What is the payback period?</vt:lpstr>
      <vt:lpstr>Payback for Franchise L (Long:  Most CFs in out years)</vt:lpstr>
      <vt:lpstr>Franchise S (Short:  CFs come quickly)</vt:lpstr>
      <vt:lpstr>Slide 9</vt:lpstr>
      <vt:lpstr>Slide 10</vt:lpstr>
      <vt:lpstr>Slide 11</vt:lpstr>
      <vt:lpstr>What’s Franchise L’s NPV?</vt:lpstr>
      <vt:lpstr>Calculator Solution</vt:lpstr>
      <vt:lpstr>Rationale for the NPV Method</vt:lpstr>
      <vt:lpstr>Using NPV method, which franchise(s) should be accepted?</vt:lpstr>
      <vt:lpstr>Internal Rate of Return:  IRR</vt:lpstr>
      <vt:lpstr>Slide 17</vt:lpstr>
      <vt:lpstr>What’s Franchise L’s IRR?</vt:lpstr>
      <vt:lpstr>Slide 19</vt:lpstr>
      <vt:lpstr>Rationale for the IRR Method</vt:lpstr>
      <vt:lpstr>Decisions on  Projects S and L per IRR</vt:lpstr>
      <vt:lpstr>Construct NPV Profiles</vt:lpstr>
      <vt:lpstr>Slide 23</vt:lpstr>
      <vt:lpstr>Slide 24</vt:lpstr>
      <vt:lpstr>Slide 25</vt:lpstr>
      <vt:lpstr>To Find the Crossover Rate</vt:lpstr>
      <vt:lpstr>Two Reasons NPV Profiles Cross</vt:lpstr>
      <vt:lpstr>Reinvestment Rate Assumptions</vt:lpstr>
      <vt:lpstr>Managers like rates--prefer IRR to NPV comparisons.  Can we give them a better IRR?</vt:lpstr>
      <vt:lpstr>Slide 30</vt:lpstr>
      <vt:lpstr>Slide 31</vt:lpstr>
      <vt:lpstr>Why use MIRR versus IRR?</vt:lpstr>
      <vt:lpstr>Normal Cash Flow Project:</vt:lpstr>
      <vt:lpstr>Slide 34</vt:lpstr>
      <vt:lpstr>Pavilion Project:  NPV and IRR?</vt:lpstr>
      <vt:lpstr>Slide 36</vt:lpstr>
      <vt:lpstr>Logic of Multiple IRRs</vt:lpstr>
      <vt:lpstr>Slide 38</vt:lpstr>
      <vt:lpstr>Slide 39</vt:lpstr>
      <vt:lpstr>Accept Project P?</vt:lpstr>
      <vt:lpstr>Slide 41</vt:lpstr>
      <vt:lpstr>Slide 42</vt:lpstr>
      <vt:lpstr>Slide 43</vt:lpstr>
      <vt:lpstr>Franchise S with Replication:</vt:lpstr>
      <vt:lpstr>Slide 45</vt:lpstr>
      <vt:lpstr>Slide 46</vt:lpstr>
      <vt:lpstr>Slide 47</vt:lpstr>
      <vt:lpstr>Slide 48</vt:lpstr>
      <vt:lpstr>Slide 49</vt:lpstr>
      <vt:lpstr>Slide 50</vt:lpstr>
      <vt:lpstr>Choosing the Optimal Capital Budget</vt:lpstr>
      <vt:lpstr>Increasing Marginal Cost of Capital</vt:lpstr>
      <vt:lpstr>Slide 53</vt:lpstr>
      <vt:lpstr>Capital Rationing</vt:lpstr>
      <vt:lpstr>Slide 55</vt:lpstr>
      <vt:lpstr>Slide 56</vt:lpstr>
      <vt:lpstr>Slide 57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Software Project Management</dc:title>
  <dc:creator>HAI QUAN</dc:creator>
  <cp:lastModifiedBy>quan_nh</cp:lastModifiedBy>
  <cp:revision>67</cp:revision>
  <dcterms:created xsi:type="dcterms:W3CDTF">2006-08-16T00:00:00Z</dcterms:created>
  <dcterms:modified xsi:type="dcterms:W3CDTF">2011-03-15T02:52:19Z</dcterms:modified>
</cp:coreProperties>
</file>