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Default Extension="wmf" ContentType="image/x-wmf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45"/>
  </p:notesMasterIdLst>
  <p:handoutMasterIdLst>
    <p:handoutMasterId r:id="rId46"/>
  </p:handoutMasterIdLst>
  <p:sldIdLst>
    <p:sldId id="256" r:id="rId2"/>
    <p:sldId id="305" r:id="rId3"/>
    <p:sldId id="326" r:id="rId4"/>
    <p:sldId id="268" r:id="rId5"/>
    <p:sldId id="319" r:id="rId6"/>
    <p:sldId id="269" r:id="rId7"/>
    <p:sldId id="312" r:id="rId8"/>
    <p:sldId id="320" r:id="rId9"/>
    <p:sldId id="327" r:id="rId10"/>
    <p:sldId id="296" r:id="rId11"/>
    <p:sldId id="297" r:id="rId12"/>
    <p:sldId id="298" r:id="rId13"/>
    <p:sldId id="299" r:id="rId14"/>
    <p:sldId id="300" r:id="rId15"/>
    <p:sldId id="301" r:id="rId16"/>
    <p:sldId id="302" r:id="rId17"/>
    <p:sldId id="303" r:id="rId18"/>
    <p:sldId id="304" r:id="rId19"/>
    <p:sldId id="328" r:id="rId20"/>
    <p:sldId id="270" r:id="rId21"/>
    <p:sldId id="313" r:id="rId22"/>
    <p:sldId id="314" r:id="rId23"/>
    <p:sldId id="315" r:id="rId24"/>
    <p:sldId id="316" r:id="rId25"/>
    <p:sldId id="274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329" r:id="rId36"/>
    <p:sldId id="291" r:id="rId37"/>
    <p:sldId id="292" r:id="rId38"/>
    <p:sldId id="293" r:id="rId39"/>
    <p:sldId id="321" r:id="rId40"/>
    <p:sldId id="323" r:id="rId41"/>
    <p:sldId id="322" r:id="rId42"/>
    <p:sldId id="324" r:id="rId43"/>
    <p:sldId id="330" r:id="rId4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538" autoAdjust="0"/>
    <p:restoredTop sz="72167" autoAdjust="0"/>
  </p:normalViewPr>
  <p:slideViewPr>
    <p:cSldViewPr>
      <p:cViewPr>
        <p:scale>
          <a:sx n="33" d="100"/>
          <a:sy n="33" d="100"/>
        </p:scale>
        <p:origin x="-1694" y="-2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44"/>
    </p:cViewPr>
  </p:sorterViewPr>
  <p:notesViewPr>
    <p:cSldViewPr>
      <p:cViewPr varScale="1">
        <p:scale>
          <a:sx n="81" d="100"/>
          <a:sy n="81" d="100"/>
        </p:scale>
        <p:origin x="-1998" y="-9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5" tIns="46588" rIns="93175" bIns="4658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5" tIns="46588" rIns="93175" bIns="46588" rtlCol="0"/>
          <a:lstStyle>
            <a:lvl1pPr algn="r">
              <a:defRPr sz="1200"/>
            </a:lvl1pPr>
          </a:lstStyle>
          <a:p>
            <a:fld id="{C22C87B0-344C-494F-9DF5-F3934035D376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5" tIns="46588" rIns="93175" bIns="4658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5" tIns="46588" rIns="93175" bIns="46588" rtlCol="0" anchor="b"/>
          <a:lstStyle>
            <a:lvl1pPr algn="r">
              <a:defRPr sz="1200"/>
            </a:lvl1pPr>
          </a:lstStyle>
          <a:p>
            <a:fld id="{DFA9BAE1-9640-4A1D-9DF9-300C7F81B7F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5" tIns="46588" rIns="93175" bIns="4658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5" tIns="46588" rIns="93175" bIns="46588" rtlCol="0"/>
          <a:lstStyle>
            <a:lvl1pPr algn="r">
              <a:defRPr sz="1200"/>
            </a:lvl1pPr>
          </a:lstStyle>
          <a:p>
            <a:fld id="{490032EC-4B8F-4EEB-A203-2E5251DA8B6B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5" tIns="46588" rIns="93175" bIns="4658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5" tIns="46588" rIns="93175" bIns="4658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5" tIns="46588" rIns="93175" bIns="4658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5" tIns="46588" rIns="93175" bIns="46588" rtlCol="0" anchor="b"/>
          <a:lstStyle>
            <a:lvl1pPr algn="r">
              <a:defRPr sz="1200"/>
            </a:lvl1pPr>
          </a:lstStyle>
          <a:p>
            <a:fld id="{342E3EC5-194B-48CF-ABAE-904891461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E3EC5-194B-48CF-ABAE-90489146176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537BFB-0007-4732-851F-9D820EB429D7}" type="slidenum">
              <a:rPr lang="en-US"/>
              <a:pPr/>
              <a:t>10</a:t>
            </a:fld>
            <a:endParaRPr lang="en-US"/>
          </a:p>
        </p:txBody>
      </p:sp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/>
              <a:t>Seductive: good reason for decisions at the time</a:t>
            </a:r>
          </a:p>
          <a:p>
            <a:pPr>
              <a:buFontTx/>
              <a:buChar char="-"/>
            </a:pPr>
            <a:r>
              <a:rPr lang="en-US"/>
              <a:t>Some are IT, most not</a:t>
            </a:r>
          </a:p>
          <a:p>
            <a:pPr>
              <a:buFontTx/>
              <a:buChar char="-"/>
            </a:pPr>
            <a:r>
              <a:rPr lang="en-US"/>
              <a:t>We’ll visit these throughout course</a:t>
            </a:r>
          </a:p>
          <a:p>
            <a:pPr>
              <a:buFontTx/>
              <a:buChar char="-"/>
            </a:pPr>
            <a:r>
              <a:rPr lang="en-US"/>
              <a:t>Gilligan’s Island: new scheme, get off island, seems to work, then fails</a:t>
            </a:r>
          </a:p>
          <a:p>
            <a:pPr>
              <a:buFontTx/>
              <a:buChar char="-"/>
            </a:pPr>
            <a:r>
              <a:rPr lang="en-US"/>
              <a:t>Being aware can help prevent</a:t>
            </a:r>
          </a:p>
          <a:p>
            <a:pPr>
              <a:buFontTx/>
              <a:buChar char="-"/>
            </a:pPr>
            <a:r>
              <a:rPr lang="en-US"/>
              <a:t>Class discussion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F6B24B-84C5-493C-AF31-112D55CAA0BD}" type="slidenum">
              <a:rPr lang="en-US"/>
              <a:pPr/>
              <a:t>11</a:t>
            </a:fld>
            <a:endParaRPr lang="en-US"/>
          </a:p>
        </p:txBody>
      </p:sp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/>
              <a:t>Motivation: studies show has largest impact</a:t>
            </a:r>
          </a:p>
          <a:p>
            <a:pPr>
              <a:buFontTx/>
              <a:buChar char="-"/>
            </a:pPr>
            <a:r>
              <a:rPr lang="en-US"/>
              <a:t>Don’t undermine Morale</a:t>
            </a:r>
          </a:p>
          <a:p>
            <a:pPr>
              <a:buFontTx/>
              <a:buChar char="-"/>
            </a:pPr>
            <a:r>
              <a:rPr lang="en-US"/>
              <a:t>2</a:t>
            </a:r>
            <a:r>
              <a:rPr lang="en-US" baseline="30000"/>
              <a:t>nd</a:t>
            </a:r>
            <a:r>
              <a:rPr lang="en-US"/>
              <a:t> greatest influence on productivity</a:t>
            </a:r>
          </a:p>
          <a:p>
            <a:pPr lvl="1">
              <a:buFontTx/>
              <a:buChar char="-"/>
            </a:pPr>
            <a:r>
              <a:rPr lang="en-US"/>
              <a:t>Junior != bad</a:t>
            </a:r>
          </a:p>
          <a:p>
            <a:pPr>
              <a:buFontTx/>
              <a:buChar char="-"/>
            </a:pPr>
            <a:r>
              <a:rPr lang="en-US"/>
              <a:t>Uncontrolled: most common developer complain about their managers</a:t>
            </a:r>
          </a:p>
          <a:p>
            <a:pPr>
              <a:buFontTx/>
              <a:buChar char="-"/>
            </a:pPr>
            <a:r>
              <a:rPr lang="en-US"/>
              <a:t>Heroics. Company hostage.</a:t>
            </a:r>
          </a:p>
          <a:p>
            <a:pPr>
              <a:buFontTx/>
              <a:buChar char="-"/>
            </a:pPr>
            <a:r>
              <a:rPr lang="en-US"/>
              <a:t>“Can-do”, “how high” attitudes</a:t>
            </a:r>
          </a:p>
          <a:p>
            <a:pPr>
              <a:buFontTx/>
              <a:buChar char="-"/>
            </a:pPr>
            <a:r>
              <a:rPr lang="en-US"/>
              <a:t>Brooks, reading assignment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AB700D-B33D-4594-B516-49FDFACE88C9}" type="slidenum">
              <a:rPr lang="en-US"/>
              <a:pPr/>
              <a:t>12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/>
              <a:t>60%of developers feel unsatisfactory environment: need quite and privacy</a:t>
            </a:r>
          </a:p>
          <a:p>
            <a:pPr>
              <a:buFontTx/>
              <a:buChar char="-"/>
            </a:pPr>
            <a:r>
              <a:rPr lang="en-US"/>
              <a:t>MS offices</a:t>
            </a:r>
          </a:p>
          <a:p>
            <a:pPr>
              <a:buFontTx/>
              <a:buChar char="-"/>
            </a:pPr>
            <a:r>
              <a:rPr lang="en-US"/>
              <a:t>Friction: classic differing viewpoints</a:t>
            </a:r>
          </a:p>
          <a:p>
            <a:pPr>
              <a:buFontTx/>
              <a:buChar char="-"/>
            </a:pPr>
            <a:r>
              <a:rPr lang="en-US"/>
              <a:t>Results in ‘poor communication’</a:t>
            </a:r>
          </a:p>
          <a:p>
            <a:pPr lvl="1">
              <a:buFontTx/>
              <a:buChar char="-"/>
            </a:pPr>
            <a:r>
              <a:rPr lang="en-US"/>
              <a:t>Passive-aggressive</a:t>
            </a:r>
          </a:p>
          <a:p>
            <a:pPr>
              <a:buFontTx/>
              <a:buChar char="-"/>
            </a:pPr>
            <a:r>
              <a:rPr lang="en-US"/>
              <a:t>Realistic Expectations: 1 of top 5 reasons for success of in-house projects</a:t>
            </a:r>
          </a:p>
          <a:p>
            <a:pPr lvl="1">
              <a:buFontTx/>
              <a:buChar char="-"/>
            </a:pPr>
            <a:r>
              <a:rPr lang="en-US"/>
              <a:t>Perception woe</a:t>
            </a:r>
          </a:p>
          <a:p>
            <a:pPr>
              <a:buFontTx/>
              <a:buChar char="-"/>
            </a:pPr>
            <a:r>
              <a:rPr lang="en-US"/>
              <a:t>Politics</a:t>
            </a:r>
          </a:p>
          <a:p>
            <a:pPr lvl="1">
              <a:buFontTx/>
              <a:buChar char="-"/>
            </a:pPr>
            <a:r>
              <a:rPr lang="en-US"/>
              <a:t>Managing-up</a:t>
            </a:r>
          </a:p>
          <a:p>
            <a:pPr>
              <a:buFontTx/>
              <a:buChar char="-"/>
            </a:pPr>
            <a:r>
              <a:rPr lang="en-US"/>
              <a:t>Wishful</a:t>
            </a:r>
          </a:p>
          <a:p>
            <a:pPr lvl="1">
              <a:buFontTx/>
              <a:buChar char="-"/>
            </a:pPr>
            <a:r>
              <a:rPr lang="en-US"/>
              <a:t>Cognitive dissonance</a:t>
            </a:r>
          </a:p>
          <a:p>
            <a:pPr lvl="1">
              <a:buFontTx/>
              <a:buChar char="-"/>
            </a:pPr>
            <a:r>
              <a:rPr lang="en-US"/>
              <a:t>Closing your eyes and hoping</a:t>
            </a:r>
          </a:p>
          <a:p>
            <a:pPr lvl="1">
              <a:buFontTx/>
              <a:buChar char="-"/>
            </a:pPr>
            <a:r>
              <a:rPr lang="en-US"/>
              <a:t>McConnell: maybe causes the most problems in software development</a:t>
            </a:r>
          </a:p>
          <a:p>
            <a:pPr>
              <a:buFontTx/>
              <a:buChar char="-"/>
            </a:pP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5DF098-48D5-4EC6-9259-6340DD423E0B}" type="slidenum">
              <a:rPr lang="en-US"/>
              <a:pPr/>
              <a:t>13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/>
              <a:t>Sponsor: a must, no power</a:t>
            </a:r>
          </a:p>
          <a:p>
            <a:pPr>
              <a:buFontTx/>
              <a:buChar char="-"/>
            </a:pPr>
            <a:r>
              <a:rPr lang="en-US"/>
              <a:t>All players must buy-in</a:t>
            </a:r>
          </a:p>
          <a:p>
            <a:pPr>
              <a:buFontTx/>
              <a:buChar char="-"/>
            </a:pPr>
            <a:r>
              <a:rPr lang="en-US"/>
              <a:t>User input: Survey: number 1 reason for success</a:t>
            </a:r>
          </a:p>
          <a:p>
            <a:pPr>
              <a:buFontTx/>
              <a:buChar char="-"/>
            </a:pPr>
            <a:r>
              <a:rPr lang="en-US"/>
              <a:t>W/O input: guessing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7274AA-B39B-45A3-8A94-08F6D21A2022}" type="slidenum">
              <a:rPr lang="en-US"/>
              <a:pPr/>
              <a:t>14</a:t>
            </a:fld>
            <a:endParaRPr lang="en-US"/>
          </a:p>
        </p:txBody>
      </p:sp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/>
              <a:t>Similar to wishful thinking</a:t>
            </a:r>
          </a:p>
          <a:p>
            <a:pPr>
              <a:buFontTx/>
              <a:buChar char="-"/>
            </a:pPr>
            <a:r>
              <a:rPr lang="en-US"/>
              <a:t>Puts unnecessary pressure </a:t>
            </a:r>
          </a:p>
          <a:p>
            <a:pPr>
              <a:buFontTx/>
              <a:buChar char="-"/>
            </a:pPr>
            <a:r>
              <a:rPr lang="en-US"/>
              <a:t>Risk Mgmt: </a:t>
            </a:r>
          </a:p>
          <a:p>
            <a:pPr lvl="1">
              <a:buFontTx/>
              <a:buChar char="-"/>
            </a:pPr>
            <a:r>
              <a:rPr lang="en-US"/>
              <a:t>Risks will manage you</a:t>
            </a:r>
          </a:p>
          <a:p>
            <a:pPr>
              <a:buFontTx/>
              <a:buChar char="-"/>
            </a:pPr>
            <a:r>
              <a:rPr lang="en-US"/>
              <a:t>Contractor: late, poor quality, or fails to meet specifications</a:t>
            </a:r>
          </a:p>
          <a:p>
            <a:pPr>
              <a:buFontTx/>
              <a:buChar char="-"/>
            </a:pPr>
            <a:r>
              <a:rPr lang="en-US"/>
              <a:t>Requires lots of management</a:t>
            </a:r>
          </a:p>
          <a:p>
            <a:pPr>
              <a:buFontTx/>
              <a:buChar char="-"/>
            </a:pPr>
            <a:r>
              <a:rPr lang="en-US"/>
              <a:t>Insufficient planning: “if you don’t care where you’re going, any plan will do”</a:t>
            </a:r>
          </a:p>
          <a:p>
            <a:pPr>
              <a:buFontTx/>
              <a:buChar char="-"/>
            </a:pPr>
            <a:r>
              <a:rPr lang="en-US"/>
              <a:t>Abandonment</a:t>
            </a:r>
          </a:p>
          <a:p>
            <a:pPr lvl="1">
              <a:buFontTx/>
              <a:buChar char="-"/>
            </a:pPr>
            <a:r>
              <a:rPr lang="en-US"/>
              <a:t>Out the window</a:t>
            </a:r>
          </a:p>
          <a:p>
            <a:pPr lvl="1">
              <a:buFontTx/>
              <a:buChar char="-"/>
            </a:pPr>
            <a:r>
              <a:rPr lang="en-US"/>
              <a:t>Fall into code-and-fix mode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87A509-E80A-4E86-BCE9-FAF2759E7DED}" type="slidenum">
              <a:rPr lang="en-US"/>
              <a:pPr/>
              <a:t>15</a:t>
            </a:fld>
            <a:endParaRPr lang="en-US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/>
              <a:t>fuzzy: before sign-off</a:t>
            </a:r>
          </a:p>
          <a:p>
            <a:pPr>
              <a:buFontTx/>
              <a:buChar char="-"/>
            </a:pPr>
            <a:r>
              <a:rPr lang="en-US"/>
              <a:t>Upstream:</a:t>
            </a:r>
          </a:p>
          <a:p>
            <a:pPr lvl="1">
              <a:buFontTx/>
              <a:buChar char="-"/>
            </a:pPr>
            <a:r>
              <a:rPr lang="en-US"/>
              <a:t>Lack of analysis and design</a:t>
            </a:r>
          </a:p>
          <a:p>
            <a:pPr lvl="1">
              <a:buFontTx/>
              <a:buChar char="-"/>
            </a:pPr>
            <a:r>
              <a:rPr lang="en-US"/>
              <a:t>10 to 100 times more costly</a:t>
            </a:r>
          </a:p>
          <a:p>
            <a:pPr lvl="1">
              <a:buFontTx/>
              <a:buChar char="-"/>
            </a:pPr>
            <a:r>
              <a:rPr lang="en-US"/>
              <a:t>5 hrs vs. 50</a:t>
            </a:r>
          </a:p>
          <a:p>
            <a:pPr>
              <a:buFontTx/>
              <a:buChar char="-"/>
            </a:pPr>
            <a:r>
              <a:rPr lang="en-US"/>
              <a:t>Design:</a:t>
            </a:r>
          </a:p>
          <a:p>
            <a:pPr lvl="1">
              <a:buFontTx/>
              <a:buChar char="-"/>
            </a:pPr>
            <a:r>
              <a:rPr lang="en-US"/>
              <a:t>Seen schedules w/o it at all</a:t>
            </a:r>
          </a:p>
          <a:p>
            <a:pPr>
              <a:buFontTx/>
              <a:buChar char="-"/>
            </a:pPr>
            <a:r>
              <a:rPr lang="en-US"/>
              <a:t>QA:</a:t>
            </a:r>
          </a:p>
          <a:p>
            <a:pPr lvl="1">
              <a:buFontTx/>
              <a:buChar char="-"/>
            </a:pPr>
            <a:r>
              <a:rPr lang="en-US"/>
              <a:t>Seems easy to compress</a:t>
            </a:r>
          </a:p>
          <a:p>
            <a:pPr lvl="1">
              <a:buFontTx/>
              <a:buChar char="-"/>
            </a:pPr>
            <a:r>
              <a:rPr lang="en-US"/>
              <a:t>1 day QA == 3 to 10 later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384545-6AA2-4ED0-9356-96F4635EE3A9}" type="slidenum">
              <a:rPr lang="en-US"/>
              <a:pPr/>
              <a:t>16</a:t>
            </a:fld>
            <a:endParaRPr lang="en-US"/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/>
              <a:t>Management controls</a:t>
            </a:r>
          </a:p>
          <a:p>
            <a:pPr lvl="1">
              <a:buFontTx/>
              <a:buChar char="-"/>
            </a:pPr>
            <a:r>
              <a:rPr lang="en-US"/>
              <a:t>Need to be able to track </a:t>
            </a:r>
          </a:p>
          <a:p>
            <a:pPr lvl="1">
              <a:buFontTx/>
              <a:buChar char="-"/>
            </a:pPr>
            <a:r>
              <a:rPr lang="en-US"/>
              <a:t>We’ll cover lots of these</a:t>
            </a:r>
          </a:p>
          <a:p>
            <a:pPr lvl="1">
              <a:buFontTx/>
              <a:buChar char="-"/>
            </a:pPr>
            <a:r>
              <a:rPr lang="en-US"/>
              <a:t>PMI</a:t>
            </a:r>
          </a:p>
          <a:p>
            <a:pPr>
              <a:buFontTx/>
              <a:buChar char="-"/>
            </a:pPr>
            <a:r>
              <a:rPr lang="en-US"/>
              <a:t>Convergence</a:t>
            </a:r>
          </a:p>
          <a:p>
            <a:pPr lvl="1">
              <a:buFontTx/>
              <a:buChar char="-"/>
            </a:pPr>
            <a:r>
              <a:rPr lang="en-US"/>
              <a:t>Waste of time</a:t>
            </a:r>
          </a:p>
          <a:p>
            <a:pPr>
              <a:buFontTx/>
              <a:buChar char="-"/>
            </a:pPr>
            <a:r>
              <a:rPr lang="en-US"/>
              <a:t>Missing tasks</a:t>
            </a:r>
          </a:p>
          <a:p>
            <a:pPr lvl="1">
              <a:buFontTx/>
              <a:buChar char="-"/>
            </a:pPr>
            <a:r>
              <a:rPr lang="en-US"/>
              <a:t>Often 20-30% of a schedule</a:t>
            </a:r>
          </a:p>
          <a:p>
            <a:pPr>
              <a:buFontTx/>
              <a:buChar char="-"/>
            </a:pPr>
            <a:r>
              <a:rPr lang="en-US"/>
              <a:t>Catch-up later</a:t>
            </a:r>
          </a:p>
          <a:p>
            <a:pPr lvl="1">
              <a:buFontTx/>
              <a:buChar char="-"/>
            </a:pPr>
            <a:r>
              <a:rPr lang="en-US"/>
              <a:t>How many times have you seen a project catch-up?</a:t>
            </a:r>
          </a:p>
          <a:p>
            <a:pPr lvl="1">
              <a:buFontTx/>
              <a:buChar char="-"/>
            </a:pPr>
            <a:r>
              <a:rPr lang="en-US"/>
              <a:t>Only by all-nighters</a:t>
            </a:r>
          </a:p>
          <a:p>
            <a:pPr>
              <a:buFontTx/>
              <a:buChar char="-"/>
            </a:pPr>
            <a:r>
              <a:rPr lang="en-US"/>
              <a:t>Like hell</a:t>
            </a:r>
          </a:p>
          <a:p>
            <a:pPr lvl="1">
              <a:buFontTx/>
              <a:buChar char="-"/>
            </a:pPr>
            <a:r>
              <a:rPr lang="en-US"/>
              <a:t>“Entrepreneurial” approach</a:t>
            </a:r>
          </a:p>
          <a:p>
            <a:pPr lvl="1">
              <a:buFontTx/>
              <a:buChar char="-"/>
            </a:pPr>
            <a:r>
              <a:rPr lang="en-US"/>
              <a:t>See catch-up later</a:t>
            </a:r>
          </a:p>
          <a:p>
            <a:pPr lvl="1">
              <a:buFontTx/>
              <a:buChar char="-"/>
            </a:pP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FD154A3-1189-4A89-9481-9125D6D8B227}" type="slidenum">
              <a:rPr lang="en-US"/>
              <a:pPr/>
              <a:t>17</a:t>
            </a:fld>
            <a:endParaRPr lang="en-US"/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/>
              <a:t>Gold</a:t>
            </a:r>
          </a:p>
          <a:p>
            <a:pPr lvl="1">
              <a:buFontTx/>
              <a:buChar char="-"/>
            </a:pPr>
            <a:r>
              <a:rPr lang="en-US"/>
              <a:t>Gilding the lily</a:t>
            </a:r>
          </a:p>
          <a:p>
            <a:pPr lvl="1">
              <a:buFontTx/>
              <a:buChar char="-"/>
            </a:pPr>
            <a:r>
              <a:rPr lang="en-US"/>
              <a:t>Performance is required more often than need be</a:t>
            </a:r>
          </a:p>
          <a:p>
            <a:pPr>
              <a:buFontTx/>
              <a:buChar char="-"/>
            </a:pPr>
            <a:r>
              <a:rPr lang="en-US"/>
              <a:t>Feature creep</a:t>
            </a:r>
          </a:p>
          <a:p>
            <a:pPr lvl="1">
              <a:buFontTx/>
              <a:buChar char="-"/>
            </a:pPr>
            <a:r>
              <a:rPr lang="en-US"/>
              <a:t>25% average change in req.</a:t>
            </a:r>
          </a:p>
          <a:p>
            <a:pPr>
              <a:buFontTx/>
              <a:buChar char="-"/>
            </a:pPr>
            <a:r>
              <a:rPr lang="en-US"/>
              <a:t>Dev. Gold</a:t>
            </a:r>
          </a:p>
          <a:p>
            <a:pPr lvl="1">
              <a:buFontTx/>
              <a:buChar char="-"/>
            </a:pPr>
            <a:r>
              <a:rPr lang="en-US"/>
              <a:t>Nifty new technology</a:t>
            </a:r>
          </a:p>
          <a:p>
            <a:pPr lvl="1">
              <a:buFontTx/>
              <a:buChar char="-"/>
            </a:pPr>
            <a:r>
              <a:rPr lang="en-US"/>
              <a:t>Pet project</a:t>
            </a:r>
          </a:p>
          <a:p>
            <a:pPr>
              <a:buFontTx/>
              <a:buChar char="-"/>
            </a:pPr>
            <a:r>
              <a:rPr lang="en-US"/>
              <a:t>Push-me</a:t>
            </a:r>
          </a:p>
          <a:p>
            <a:pPr lvl="1">
              <a:buFontTx/>
              <a:buChar char="-"/>
            </a:pPr>
            <a:r>
              <a:rPr lang="en-US"/>
              <a:t>Slip schedule + add features</a:t>
            </a:r>
          </a:p>
          <a:p>
            <a:pPr>
              <a:buFontTx/>
              <a:buChar char="-"/>
            </a:pPr>
            <a:r>
              <a:rPr lang="en-US"/>
              <a:t>Research vs. Development</a:t>
            </a:r>
          </a:p>
          <a:p>
            <a:pPr>
              <a:buFontTx/>
              <a:buChar char="-"/>
            </a:pPr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C571DD-3BE1-47D4-A62D-E683EAC90D3B}" type="slidenum">
              <a:rPr lang="en-US"/>
              <a:pPr/>
              <a:t>18</a:t>
            </a:fld>
            <a:endParaRPr lang="en-US"/>
          </a:p>
        </p:txBody>
      </p:sp>
      <p:sp>
        <p:nvSpPr>
          <p:cNvPr id="81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/>
              <a:t>who’s heard of ‘silver bullet’ (not the beer)</a:t>
            </a:r>
          </a:p>
          <a:p>
            <a:pPr>
              <a:buFontTx/>
              <a:buChar char="-"/>
            </a:pPr>
            <a:r>
              <a:rPr lang="en-US"/>
              <a:t>SCM</a:t>
            </a:r>
          </a:p>
          <a:p>
            <a:pPr lvl="1">
              <a:buFontTx/>
              <a:buChar char="-"/>
            </a:pPr>
            <a:r>
              <a:rPr lang="en-US"/>
              <a:t>Jones: 10% month, I see more</a:t>
            </a:r>
          </a:p>
          <a:p>
            <a:pPr lvl="1"/>
            <a:endParaRPr lang="en-US"/>
          </a:p>
          <a:p>
            <a:pPr lvl="1">
              <a:buFontTx/>
              <a:buChar char="-"/>
            </a:pPr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E3EC5-194B-48CF-ABAE-90489146176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E3EC5-194B-48CF-ABAE-90489146176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796E6B-D0E7-4343-A101-1CEDFB6CC93C}" type="slidenum">
              <a:rPr lang="en-US"/>
              <a:pPr/>
              <a:t>20</a:t>
            </a:fld>
            <a:endParaRPr lang="en-US"/>
          </a:p>
        </p:txBody>
      </p:sp>
      <p:sp>
        <p:nvSpPr>
          <p:cNvPr id="13517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2688" y="698500"/>
            <a:ext cx="4646612" cy="34845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5171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4720" y="4415913"/>
            <a:ext cx="5140960" cy="418281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buFontTx/>
              <a:buChar char="-"/>
            </a:pPr>
            <a:r>
              <a:rPr lang="en-US"/>
              <a:t>managing all stakeholder Expectations is challenging – conflict</a:t>
            </a:r>
          </a:p>
          <a:p>
            <a:pPr>
              <a:buFontTx/>
              <a:buChar char="-"/>
            </a:pPr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B18DF-20C3-40B2-A8D7-FA343E860A91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B18DF-20C3-40B2-A8D7-FA343E860A91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B18DF-20C3-40B2-A8D7-FA343E860A91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B18DF-20C3-40B2-A8D7-FA343E860A91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287175-2735-4D1F-BACD-05FB74A22A30}" type="slidenum">
              <a:rPr lang="en-US"/>
              <a:pPr/>
              <a:t>25</a:t>
            </a:fld>
            <a:endParaRPr lang="en-US"/>
          </a:p>
        </p:txBody>
      </p:sp>
      <p:sp>
        <p:nvSpPr>
          <p:cNvPr id="11469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/>
              <a:t>If you study for the PMI certification you’ll need to know these</a:t>
            </a:r>
          </a:p>
          <a:p>
            <a:pPr>
              <a:buFontTx/>
              <a:buChar char="-"/>
            </a:pPr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676C75-0F53-4AE8-8300-08945A4175A8}" type="slidenum">
              <a:rPr lang="en-US"/>
              <a:pPr/>
              <a:t>26</a:t>
            </a:fld>
            <a:endParaRPr lang="en-US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/>
              <a:t>Peopleware issues</a:t>
            </a:r>
          </a:p>
          <a:p>
            <a:pPr>
              <a:buFontTx/>
              <a:buChar char="-"/>
            </a:pPr>
            <a:r>
              <a:rPr lang="en-US"/>
              <a:t>10-to-1 difference in Dev productivity</a:t>
            </a:r>
          </a:p>
          <a:p>
            <a:pPr>
              <a:buFontTx/>
              <a:buChar char="-"/>
            </a:pPr>
            <a:r>
              <a:rPr lang="en-US"/>
              <a:t>Teams 3 or 5 to 1 diff</a:t>
            </a:r>
          </a:p>
          <a:p>
            <a:pPr>
              <a:buFontTx/>
              <a:buChar char="-"/>
            </a:pPr>
            <a:r>
              <a:rPr lang="en-US"/>
              <a:t>Process</a:t>
            </a:r>
          </a:p>
          <a:p>
            <a:pPr>
              <a:buFontTx/>
              <a:buChar char="-"/>
            </a:pPr>
            <a:r>
              <a:rPr lang="en-US"/>
              <a:t>Dev basics, risk mgmt, QA, lifecycle planning, customer orientation</a:t>
            </a:r>
          </a:p>
          <a:p>
            <a:pPr>
              <a:buFontTx/>
              <a:buChar char="-"/>
            </a:pPr>
            <a:r>
              <a:rPr lang="en-US"/>
              <a:t>Product</a:t>
            </a:r>
          </a:p>
          <a:p>
            <a:pPr>
              <a:buFontTx/>
              <a:buChar char="-"/>
            </a:pPr>
            <a:r>
              <a:rPr lang="en-US"/>
              <a:t>Most tangible dimension</a:t>
            </a:r>
          </a:p>
          <a:p>
            <a:pPr>
              <a:buFontTx/>
              <a:buChar char="-"/>
            </a:pPr>
            <a:r>
              <a:rPr lang="en-US"/>
              <a:t>Technology</a:t>
            </a: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B18DF-20C3-40B2-A8D7-FA343E860A91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BAEF3D-B459-409F-AD5B-10467829B764}" type="slidenum">
              <a:rPr lang="en-US"/>
              <a:pPr/>
              <a:t>28</a:t>
            </a:fld>
            <a:endParaRPr lang="en-US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82688" y="698500"/>
            <a:ext cx="4646612" cy="34845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34720" y="4415913"/>
            <a:ext cx="5140960" cy="4182816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16F0CD-561E-4405-B4DE-911411D29FF2}" type="slidenum">
              <a:rPr lang="en-US"/>
              <a:pPr/>
              <a:t>29</a:t>
            </a:fld>
            <a:endParaRPr 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/>
              <a:t>Teams: 5-to-1 range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E3EC5-194B-48CF-ABAE-90489146176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B18DF-20C3-40B2-A8D7-FA343E860A91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8BD1D2-E8ED-405C-9459-7433E83328CF}" type="slidenum">
              <a:rPr lang="en-US"/>
              <a:pPr/>
              <a:t>31</a:t>
            </a:fld>
            <a:endParaRPr lang="en-US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/>
              <a:t>cut time-to-market</a:t>
            </a:r>
          </a:p>
          <a:p>
            <a:pPr>
              <a:buFontTx/>
              <a:buChar char="-"/>
            </a:pPr>
            <a:r>
              <a:rPr lang="en-US"/>
              <a:t>Improve quality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B18DF-20C3-40B2-A8D7-FA343E860A91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B18DF-20C3-40B2-A8D7-FA343E860A91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B18DF-20C3-40B2-A8D7-FA343E860A91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E3EC5-194B-48CF-ABAE-904891461764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B18DF-20C3-40B2-A8D7-FA343E860A91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B18DF-20C3-40B2-A8D7-FA343E860A91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B18DF-20C3-40B2-A8D7-FA343E860A91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E3EC5-194B-48CF-ABAE-904891461764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42DD5D-5410-40F5-B6DE-713A62CBA7E3}" type="slidenum">
              <a:rPr lang="en-US"/>
              <a:pPr/>
              <a:t>4</a:t>
            </a:fld>
            <a:endParaRPr lang="en-US"/>
          </a:p>
        </p:txBody>
      </p:sp>
      <p:sp>
        <p:nvSpPr>
          <p:cNvPr id="9216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/>
              <a:t>Temporary: </a:t>
            </a:r>
          </a:p>
          <a:p>
            <a:pPr lvl="1">
              <a:buFontTx/>
              <a:buChar char="-"/>
            </a:pPr>
            <a:r>
              <a:rPr lang="en-US"/>
              <a:t>can be years</a:t>
            </a:r>
          </a:p>
          <a:p>
            <a:pPr lvl="1">
              <a:buFontTx/>
              <a:buChar char="-"/>
            </a:pPr>
            <a:r>
              <a:rPr lang="en-US"/>
              <a:t>Result can be lasting</a:t>
            </a:r>
          </a:p>
          <a:p>
            <a:pPr lvl="1">
              <a:buFontTx/>
              <a:buChar char="-"/>
            </a:pPr>
            <a:r>
              <a:rPr lang="en-US"/>
              <a:t>Team can be temporary</a:t>
            </a:r>
          </a:p>
          <a:p>
            <a:pPr>
              <a:buFontTx/>
              <a:buChar char="-"/>
            </a:pPr>
            <a:r>
              <a:rPr lang="en-US"/>
              <a:t>Finite duration</a:t>
            </a:r>
          </a:p>
          <a:p>
            <a:pPr>
              <a:buFontTx/>
              <a:buChar char="-"/>
            </a:pPr>
            <a:r>
              <a:rPr lang="en-US"/>
              <a:t>Ex: thousands of buildings, but each is unique</a:t>
            </a:r>
          </a:p>
          <a:p>
            <a:pPr>
              <a:buFontTx/>
              <a:buChar char="-"/>
            </a:pPr>
            <a:r>
              <a:rPr lang="en-US"/>
              <a:t>Scope s/b constant even as elaboration happens</a:t>
            </a:r>
          </a:p>
          <a:p>
            <a:pPr>
              <a:buFontTx/>
              <a:buChar char="-"/>
            </a:pPr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E3EC5-194B-48CF-ABAE-904891461764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E3EC5-194B-48CF-ABAE-904891461764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E3EC5-194B-48CF-ABAE-904891461764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B18DF-20C3-40B2-A8D7-FA343E860A9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1B18DF-20C3-40B2-A8D7-FA343E860A9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F0A5A09-8E7D-4229-8FBD-F12575D23EB8}" type="slidenum">
              <a:rPr lang="en-US"/>
              <a:pPr/>
              <a:t>7</a:t>
            </a:fld>
            <a:endParaRPr lang="en-US"/>
          </a:p>
        </p:txBody>
      </p:sp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/>
              <a:t>dice.com search “project management”</a:t>
            </a:r>
          </a:p>
          <a:p>
            <a:pPr>
              <a:buFontTx/>
              <a:buChar char="-"/>
            </a:pPr>
            <a:r>
              <a:rPr lang="en-US"/>
              <a:t>See everything from this class</a:t>
            </a:r>
          </a:p>
          <a:p>
            <a:pPr>
              <a:buFontTx/>
              <a:buChar char="-"/>
            </a:pPr>
            <a:r>
              <a:rPr lang="en-US"/>
              <a:t>Bridge Technical and non-technical</a:t>
            </a:r>
          </a:p>
          <a:p>
            <a:pPr>
              <a:buFontTx/>
              <a:buChar char="-"/>
            </a:pPr>
            <a:r>
              <a:rPr lang="en-US"/>
              <a:t>Other Certs don’t matter</a:t>
            </a:r>
          </a:p>
          <a:p>
            <a:pPr>
              <a:buFontTx/>
              <a:buChar char="-"/>
            </a:pPr>
            <a:r>
              <a:rPr lang="en-US"/>
              <a:t>Hundreds of PM programs like MS-Project</a:t>
            </a:r>
          </a:p>
          <a:p>
            <a:pPr>
              <a:buFontTx/>
              <a:buChar char="-"/>
            </a:pPr>
            <a:r>
              <a:rPr lang="en-US"/>
              <a:t>Project: the illusion of control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E3EC5-194B-48CF-ABAE-90489146176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E3EC5-194B-48CF-ABAE-90489146176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12/12/2010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 smtClean="0"/>
              <a:t>Software Project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Dr. Nguyen Hai Quan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Types</a:t>
            </a:r>
            <a:endParaRPr lang="en-US" dirty="0"/>
          </a:p>
          <a:p>
            <a:pPr lvl="1">
              <a:lnSpc>
                <a:spcPct val="90000"/>
              </a:lnSpc>
            </a:pPr>
            <a:r>
              <a:rPr lang="en-US" dirty="0"/>
              <a:t>People-Related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Process-Related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Product-Related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Technology-Related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777014-2F32-4BF4-A0EC-C9A79053E0AB}" type="slidenum">
              <a:rPr lang="en-US"/>
              <a:pPr/>
              <a:t>10</a:t>
            </a:fld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Classic </a:t>
            </a:r>
            <a:r>
              <a:rPr lang="en-US" dirty="0"/>
              <a:t>Mistakes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Undermined motivation</a:t>
            </a:r>
          </a:p>
          <a:p>
            <a:r>
              <a:rPr lang="en-US"/>
              <a:t>Weak personnel</a:t>
            </a:r>
          </a:p>
          <a:p>
            <a:pPr lvl="1"/>
            <a:r>
              <a:rPr lang="en-US"/>
              <a:t>Weak vs. Junior</a:t>
            </a:r>
          </a:p>
          <a:p>
            <a:r>
              <a:rPr lang="en-US"/>
              <a:t>Uncontrolled problem employees</a:t>
            </a:r>
          </a:p>
          <a:p>
            <a:r>
              <a:rPr lang="en-US"/>
              <a:t>Heroics</a:t>
            </a:r>
          </a:p>
          <a:p>
            <a:r>
              <a:rPr lang="en-US"/>
              <a:t>Adding people to a late project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9BB4D-2EAD-4F6F-AC38-9137CBC39F4E}" type="slidenum">
              <a:rPr lang="en-US"/>
              <a:pPr/>
              <a:t>11</a:t>
            </a:fld>
            <a:endParaRPr lang="en-US"/>
          </a:p>
        </p:txBody>
      </p:sp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People-Related </a:t>
            </a:r>
            <a:r>
              <a:rPr lang="en-US" dirty="0" smtClean="0"/>
              <a:t>Mistakes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Noisy, crowded offices</a:t>
            </a:r>
          </a:p>
          <a:p>
            <a:r>
              <a:rPr lang="en-US"/>
              <a:t>Customer-Developer friction</a:t>
            </a:r>
          </a:p>
          <a:p>
            <a:r>
              <a:rPr lang="en-US"/>
              <a:t>Unrealistic expectations</a:t>
            </a:r>
          </a:p>
          <a:p>
            <a:r>
              <a:rPr lang="en-US"/>
              <a:t>Politics over substance</a:t>
            </a:r>
          </a:p>
          <a:p>
            <a:r>
              <a:rPr lang="en-US"/>
              <a:t>Wishful thinking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CC0525-3DAA-499E-9B89-4F694EC35E4C}" type="slidenum">
              <a:rPr lang="en-US"/>
              <a:pPr/>
              <a:t>12</a:t>
            </a:fld>
            <a:endParaRPr lang="en-US"/>
          </a:p>
        </p:txBody>
      </p:sp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People-Related Mistakes </a:t>
            </a:r>
            <a:r>
              <a:rPr lang="en-US" dirty="0" smtClean="0"/>
              <a:t>(cont.)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Lack of effective project sponsorship</a:t>
            </a:r>
          </a:p>
          <a:p>
            <a:r>
              <a:rPr lang="en-US" dirty="0"/>
              <a:t>Lack of stakeholder buy-in</a:t>
            </a:r>
          </a:p>
          <a:p>
            <a:r>
              <a:rPr lang="en-US" dirty="0"/>
              <a:t>Lack of user input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817BF5-E732-4251-93EE-81430D6F79FE}" type="slidenum">
              <a:rPr lang="en-US"/>
              <a:pPr/>
              <a:t>13</a:t>
            </a:fld>
            <a:endParaRPr lang="en-US"/>
          </a:p>
        </p:txBody>
      </p:sp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People-Related </a:t>
            </a:r>
            <a:r>
              <a:rPr lang="en-US" dirty="0" smtClean="0"/>
              <a:t>Mistakes (cont.)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Optimistic schedules</a:t>
            </a:r>
          </a:p>
          <a:p>
            <a:r>
              <a:rPr lang="en-US"/>
              <a:t>Insufficient risk management</a:t>
            </a:r>
          </a:p>
          <a:p>
            <a:r>
              <a:rPr lang="en-US"/>
              <a:t>Contractor failure</a:t>
            </a:r>
          </a:p>
          <a:p>
            <a:r>
              <a:rPr lang="en-US"/>
              <a:t>Insufficient planning</a:t>
            </a:r>
          </a:p>
          <a:p>
            <a:r>
              <a:rPr lang="en-US"/>
              <a:t>Abandonment of plan under pressure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D6CF7A-337A-4B8A-8C92-A730AA7B8DAA}" type="slidenum">
              <a:rPr lang="en-US"/>
              <a:pPr/>
              <a:t>14</a:t>
            </a:fld>
            <a:endParaRPr lang="en-US"/>
          </a:p>
        </p:txBody>
      </p:sp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Process-Related </a:t>
            </a:r>
            <a:r>
              <a:rPr lang="en-US" dirty="0" smtClean="0"/>
              <a:t>Mistakes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Wasted time during fuzzy front end</a:t>
            </a:r>
          </a:p>
          <a:p>
            <a:r>
              <a:rPr lang="en-US"/>
              <a:t>Shortchanged upstream activities</a:t>
            </a:r>
          </a:p>
          <a:p>
            <a:r>
              <a:rPr lang="en-US"/>
              <a:t>Inadequate design</a:t>
            </a:r>
          </a:p>
          <a:p>
            <a:r>
              <a:rPr lang="en-US"/>
              <a:t>Shortchanged quality assurance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41291-B08F-4D07-93FB-0138A8682F57}" type="slidenum">
              <a:rPr lang="en-US"/>
              <a:pPr/>
              <a:t>15</a:t>
            </a:fld>
            <a:endParaRPr lang="en-US"/>
          </a:p>
        </p:txBody>
      </p: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Process-Related </a:t>
            </a:r>
            <a:r>
              <a:rPr lang="en-US" dirty="0" smtClean="0"/>
              <a:t>Mistakes (cont.)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Insufficient management controls</a:t>
            </a:r>
          </a:p>
          <a:p>
            <a:r>
              <a:rPr lang="en-US"/>
              <a:t>Frequent convergence</a:t>
            </a:r>
          </a:p>
          <a:p>
            <a:r>
              <a:rPr lang="en-US"/>
              <a:t>Omitting necessary tasks from estimates</a:t>
            </a:r>
          </a:p>
          <a:p>
            <a:r>
              <a:rPr lang="en-US"/>
              <a:t>Planning to catch-up later</a:t>
            </a:r>
          </a:p>
          <a:p>
            <a:r>
              <a:rPr lang="en-US"/>
              <a:t>Code-like-hell programming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2BCF7-3197-49CA-9BE2-D83462DDA58E}" type="slidenum">
              <a:rPr lang="en-US"/>
              <a:pPr/>
              <a:t>16</a:t>
            </a:fld>
            <a:endParaRPr lang="en-US"/>
          </a:p>
        </p:txBody>
      </p:sp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Process-Related Mistakes </a:t>
            </a:r>
            <a:r>
              <a:rPr lang="en-US" dirty="0" smtClean="0"/>
              <a:t> (cont.)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Requirements gold-plating</a:t>
            </a:r>
          </a:p>
          <a:p>
            <a:pPr lvl="1"/>
            <a:r>
              <a:rPr lang="en-US"/>
              <a:t>Gilding the lily</a:t>
            </a:r>
          </a:p>
          <a:p>
            <a:r>
              <a:rPr lang="en-US"/>
              <a:t>Feature creep</a:t>
            </a:r>
          </a:p>
          <a:p>
            <a:r>
              <a:rPr lang="en-US"/>
              <a:t>Developer gold-plating</a:t>
            </a:r>
          </a:p>
          <a:p>
            <a:pPr lvl="1"/>
            <a:r>
              <a:rPr lang="en-US"/>
              <a:t>Beware the pet project</a:t>
            </a:r>
          </a:p>
          <a:p>
            <a:r>
              <a:rPr lang="en-US"/>
              <a:t>Push-me, pull-me negotiation</a:t>
            </a:r>
          </a:p>
          <a:p>
            <a:r>
              <a:rPr lang="en-US"/>
              <a:t>Research-oriented development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357068-CBCA-4C96-999F-590C7CA6C260}" type="slidenum">
              <a:rPr lang="en-US"/>
              <a:pPr/>
              <a:t>17</a:t>
            </a:fld>
            <a:endParaRPr lang="en-US"/>
          </a:p>
        </p:txBody>
      </p:sp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Product-Related Mistakes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Silver-bullet syndrome</a:t>
            </a:r>
          </a:p>
          <a:p>
            <a:r>
              <a:rPr lang="en-US"/>
              <a:t>Overestimated savings from new tools and methods</a:t>
            </a:r>
          </a:p>
          <a:p>
            <a:pPr lvl="1"/>
            <a:r>
              <a:rPr lang="en-US"/>
              <a:t>Fad warning</a:t>
            </a:r>
          </a:p>
          <a:p>
            <a:r>
              <a:rPr lang="en-US"/>
              <a:t>Switching tools in mid-project</a:t>
            </a:r>
          </a:p>
          <a:p>
            <a:r>
              <a:rPr lang="en-US"/>
              <a:t>Lack of automated source-code control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EA7EEE-B5C7-41B0-8582-81F0A427D477}" type="slidenum">
              <a:rPr lang="en-US"/>
              <a:pPr/>
              <a:t>18</a:t>
            </a:fld>
            <a:endParaRPr lang="en-US"/>
          </a:p>
        </p:txBody>
      </p:sp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Technology-Related Mistakes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819400"/>
            <a:ext cx="8610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4000" dirty="0" err="1" smtClean="0"/>
              <a:t>Overview</a:t>
            </a:r>
            <a:endParaRPr lang="fr-FR" sz="4000" dirty="0" smtClean="0"/>
          </a:p>
          <a:p>
            <a:r>
              <a:rPr lang="en-US" sz="4000" dirty="0" smtClean="0"/>
              <a:t>Classic Mistakes</a:t>
            </a:r>
          </a:p>
          <a:p>
            <a:r>
              <a:rPr lang="en-US" sz="4000" dirty="0" smtClean="0"/>
              <a:t>Project Manager Requirements</a:t>
            </a:r>
          </a:p>
          <a:p>
            <a:r>
              <a:rPr lang="en-US" sz="4000" dirty="0" smtClean="0"/>
              <a:t>Project Management Phases</a:t>
            </a:r>
            <a:endParaRPr lang="fr-FR" sz="4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4000" dirty="0" err="1" smtClean="0"/>
              <a:t>Overview</a:t>
            </a:r>
            <a:endParaRPr lang="fr-FR" sz="4000" dirty="0" smtClean="0"/>
          </a:p>
          <a:p>
            <a:r>
              <a:rPr lang="en-US" sz="4000" dirty="0" smtClean="0"/>
              <a:t>Classic Mistakes</a:t>
            </a:r>
          </a:p>
          <a:p>
            <a:r>
              <a:rPr lang="en-US" sz="4000" dirty="0" smtClean="0"/>
              <a:t>Project Manager Requirements</a:t>
            </a:r>
          </a:p>
          <a:p>
            <a:r>
              <a:rPr lang="en-US" sz="4000" dirty="0" smtClean="0"/>
              <a:t>Project Management Phases</a:t>
            </a:r>
            <a:endParaRPr lang="fr-FR" sz="4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7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As a PM, who do you interact with?</a:t>
            </a:r>
          </a:p>
          <a:p>
            <a:r>
              <a:rPr lang="en-US"/>
              <a:t>Project Stakeholders</a:t>
            </a:r>
          </a:p>
          <a:p>
            <a:pPr lvl="1"/>
            <a:r>
              <a:rPr lang="en-US"/>
              <a:t>Project sponsor</a:t>
            </a:r>
          </a:p>
          <a:p>
            <a:pPr lvl="1"/>
            <a:r>
              <a:rPr lang="en-US"/>
              <a:t>Executives</a:t>
            </a:r>
          </a:p>
          <a:p>
            <a:pPr lvl="1"/>
            <a:r>
              <a:rPr lang="en-US"/>
              <a:t>Team</a:t>
            </a:r>
          </a:p>
          <a:p>
            <a:pPr lvl="1"/>
            <a:r>
              <a:rPr lang="en-US"/>
              <a:t>Customers</a:t>
            </a:r>
          </a:p>
          <a:p>
            <a:pPr lvl="1"/>
            <a:r>
              <a:rPr lang="en-US"/>
              <a:t>Contractors</a:t>
            </a:r>
          </a:p>
          <a:p>
            <a:pPr lvl="1"/>
            <a:r>
              <a:rPr lang="en-US"/>
              <a:t>Functional managers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F61B2B-0E22-45DC-ABE1-92E260C3CB39}" type="slidenum">
              <a:rPr lang="en-US"/>
              <a:pPr/>
              <a:t>20</a:t>
            </a:fld>
            <a:endParaRPr lang="en-US"/>
          </a:p>
        </p:txBody>
      </p:sp>
      <p:sp>
        <p:nvSpPr>
          <p:cNvPr id="1341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Interactions / Stakeholders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7" grpId="0" build="p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5" name="Rectangle 2051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3200" dirty="0" err="1" smtClean="0"/>
              <a:t>Three</a:t>
            </a:r>
            <a:r>
              <a:rPr lang="fr-FR" sz="3200" dirty="0" smtClean="0"/>
              <a:t> angles of a </a:t>
            </a:r>
            <a:r>
              <a:rPr lang="fr-FR" sz="3200" dirty="0" err="1" smtClean="0"/>
              <a:t>project</a:t>
            </a:r>
            <a:r>
              <a:rPr lang="fr-FR" sz="3200" dirty="0" smtClean="0"/>
              <a:t> manager</a:t>
            </a:r>
            <a:endParaRPr lang="en-US" sz="3200" dirty="0" smtClean="0"/>
          </a:p>
          <a:p>
            <a:pPr lvl="1"/>
            <a:r>
              <a:rPr lang="en-US" sz="2800" dirty="0" smtClean="0"/>
              <a:t>Skills </a:t>
            </a:r>
            <a:r>
              <a:rPr lang="en-US" sz="2800" dirty="0"/>
              <a:t>required</a:t>
            </a:r>
          </a:p>
          <a:p>
            <a:pPr lvl="1"/>
            <a:r>
              <a:rPr lang="en-US" sz="2800" dirty="0"/>
              <a:t>PM Positions and roles</a:t>
            </a:r>
          </a:p>
          <a:p>
            <a:pPr lvl="1"/>
            <a:r>
              <a:rPr lang="en-US" sz="2800" dirty="0"/>
              <a:t>The process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A4C8B0-DB6C-4231-B39C-1BF0F8329715}" type="slidenum">
              <a:rPr lang="en-US"/>
              <a:pPr/>
              <a:t>21</a:t>
            </a:fld>
            <a:endParaRPr lang="en-US"/>
          </a:p>
        </p:txBody>
      </p:sp>
      <p:sp>
        <p:nvSpPr>
          <p:cNvPr id="13107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Manager Fundamentals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Leadership</a:t>
            </a:r>
          </a:p>
          <a:p>
            <a:r>
              <a:rPr lang="en-US"/>
              <a:t>Communications</a:t>
            </a:r>
          </a:p>
          <a:p>
            <a:r>
              <a:rPr lang="en-US"/>
              <a:t>Problem Solving</a:t>
            </a:r>
          </a:p>
          <a:p>
            <a:r>
              <a:rPr lang="en-US"/>
              <a:t>Negotiating</a:t>
            </a:r>
          </a:p>
          <a:p>
            <a:r>
              <a:rPr lang="en-US"/>
              <a:t>Influencing the Organization</a:t>
            </a:r>
          </a:p>
          <a:p>
            <a:r>
              <a:rPr lang="en-US"/>
              <a:t>Mentoring</a:t>
            </a:r>
          </a:p>
          <a:p>
            <a:r>
              <a:rPr lang="en-US"/>
              <a:t>Process and technical expertise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4D4B4-97F6-4A94-A4D6-37A5B07D4353}" type="slidenum">
              <a:rPr lang="en-US"/>
              <a:pPr/>
              <a:t>22</a:t>
            </a:fld>
            <a:endParaRPr lang="en-US"/>
          </a:p>
        </p:txBody>
      </p:sp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Management Skills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0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099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Project Administrator / Coordinator</a:t>
            </a:r>
          </a:p>
          <a:p>
            <a:r>
              <a:rPr lang="en-US"/>
              <a:t>Assistant Project Manager</a:t>
            </a:r>
          </a:p>
          <a:p>
            <a:r>
              <a:rPr lang="en-US"/>
              <a:t>Project Manager / Program Manager</a:t>
            </a:r>
          </a:p>
          <a:p>
            <a:r>
              <a:rPr lang="en-US"/>
              <a:t>Executive Program Manager</a:t>
            </a:r>
          </a:p>
          <a:p>
            <a:r>
              <a:rPr lang="en-US"/>
              <a:t>V.P. Program Development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C888C2-8ED1-4ED3-B59B-34A66F39AE53}" type="slidenum">
              <a:rPr lang="en-US"/>
              <a:pPr/>
              <a:t>23</a:t>
            </a:fld>
            <a:endParaRPr lang="en-US"/>
          </a:p>
        </p:txBody>
      </p:sp>
      <p:sp>
        <p:nvSpPr>
          <p:cNvPr id="133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Manager Positions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F280A-EF9E-480B-98D9-BCEBB1C49BA4}" type="slidenum">
              <a:rPr lang="en-US"/>
              <a:pPr/>
              <a:t>24</a:t>
            </a:fld>
            <a:endParaRPr lang="en-US"/>
          </a:p>
        </p:txBody>
      </p:sp>
      <p:sp>
        <p:nvSpPr>
          <p:cNvPr id="129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Software Project </a:t>
            </a:r>
            <a:r>
              <a:rPr lang="en-US" b="1"/>
              <a:t>Management</a:t>
            </a:r>
          </a:p>
        </p:txBody>
      </p:sp>
      <p:graphicFrame>
        <p:nvGraphicFramePr>
          <p:cNvPr id="129028" name="Object 4"/>
          <p:cNvGraphicFramePr>
            <a:graphicFrameLocks noChangeAspect="1"/>
          </p:cNvGraphicFramePr>
          <p:nvPr/>
        </p:nvGraphicFramePr>
        <p:xfrm>
          <a:off x="2590800" y="1752600"/>
          <a:ext cx="4094163" cy="4094163"/>
        </p:xfrm>
        <a:graphic>
          <a:graphicData uri="http://schemas.openxmlformats.org/presentationml/2006/ole">
            <p:oleObj spid="_x0000_s89090" name="VISIO" r:id="rId4" imgW="4093560" imgH="409356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027" grpId="0" build="p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Rectangle 205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Project </a:t>
            </a:r>
            <a:r>
              <a:rPr lang="en-US" sz="2800" b="1" i="1"/>
              <a:t>integration</a:t>
            </a:r>
            <a:r>
              <a:rPr lang="en-US" sz="2800"/>
              <a:t> management</a:t>
            </a:r>
          </a:p>
          <a:p>
            <a:pPr>
              <a:lnSpc>
                <a:spcPct val="90000"/>
              </a:lnSpc>
            </a:pPr>
            <a:r>
              <a:rPr lang="en-US" sz="2800"/>
              <a:t>Scope</a:t>
            </a:r>
          </a:p>
          <a:p>
            <a:pPr>
              <a:lnSpc>
                <a:spcPct val="90000"/>
              </a:lnSpc>
            </a:pPr>
            <a:r>
              <a:rPr lang="en-US" sz="2800"/>
              <a:t>Time</a:t>
            </a:r>
          </a:p>
          <a:p>
            <a:pPr>
              <a:lnSpc>
                <a:spcPct val="90000"/>
              </a:lnSpc>
            </a:pPr>
            <a:r>
              <a:rPr lang="en-US" sz="2800"/>
              <a:t>Cost</a:t>
            </a:r>
          </a:p>
          <a:p>
            <a:pPr>
              <a:lnSpc>
                <a:spcPct val="90000"/>
              </a:lnSpc>
            </a:pPr>
            <a:r>
              <a:rPr lang="en-US" sz="2800"/>
              <a:t>Quality</a:t>
            </a:r>
          </a:p>
          <a:p>
            <a:pPr>
              <a:lnSpc>
                <a:spcPct val="90000"/>
              </a:lnSpc>
            </a:pPr>
            <a:r>
              <a:rPr lang="en-US" sz="2800"/>
              <a:t>Human resource</a:t>
            </a:r>
          </a:p>
          <a:p>
            <a:pPr>
              <a:lnSpc>
                <a:spcPct val="90000"/>
              </a:lnSpc>
            </a:pPr>
            <a:r>
              <a:rPr lang="en-US" sz="2800"/>
              <a:t>Communications</a:t>
            </a:r>
          </a:p>
          <a:p>
            <a:pPr>
              <a:lnSpc>
                <a:spcPct val="90000"/>
              </a:lnSpc>
            </a:pPr>
            <a:r>
              <a:rPr lang="en-US" sz="2800"/>
              <a:t>Risk</a:t>
            </a:r>
          </a:p>
          <a:p>
            <a:pPr>
              <a:lnSpc>
                <a:spcPct val="90000"/>
              </a:lnSpc>
            </a:pPr>
            <a:r>
              <a:rPr lang="en-US" sz="2800"/>
              <a:t>Procurement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262F43-9BB7-47DC-B76C-D8977E57095A}" type="slidenum">
              <a:rPr lang="en-US"/>
              <a:pPr/>
              <a:t>25</a:t>
            </a:fld>
            <a:endParaRPr lang="en-US"/>
          </a:p>
        </p:txBody>
      </p:sp>
      <p:sp>
        <p:nvSpPr>
          <p:cNvPr id="94210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PMI’s 9 Knowledge Areas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People</a:t>
            </a:r>
          </a:p>
          <a:p>
            <a:r>
              <a:rPr lang="en-US"/>
              <a:t>Process</a:t>
            </a:r>
          </a:p>
          <a:p>
            <a:r>
              <a:rPr lang="en-US"/>
              <a:t>Product</a:t>
            </a:r>
          </a:p>
          <a:p>
            <a:r>
              <a:rPr lang="en-US"/>
              <a:t>Technology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FE94BA-F6B7-477C-8973-33D290A19B87}" type="slidenum">
              <a:rPr lang="en-US"/>
              <a:pPr/>
              <a:t>26</a:t>
            </a:fld>
            <a:endParaRPr lang="en-US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Four Project Dimensions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Fast, cheap, good. Choose two.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392137-F313-4835-AE3E-E97FB9E79307}" type="slidenum">
              <a:rPr lang="en-US"/>
              <a:pPr/>
              <a:t>27</a:t>
            </a:fld>
            <a:endParaRPr lang="en-US"/>
          </a:p>
        </p:txBody>
      </p:sp>
      <p:sp>
        <p:nvSpPr>
          <p:cNvPr id="118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Trade-off Triangle</a:t>
            </a:r>
          </a:p>
        </p:txBody>
      </p:sp>
      <p:graphicFrame>
        <p:nvGraphicFramePr>
          <p:cNvPr id="118788" name="Object 4"/>
          <p:cNvGraphicFramePr>
            <a:graphicFrameLocks noChangeAspect="1"/>
          </p:cNvGraphicFramePr>
          <p:nvPr/>
        </p:nvGraphicFramePr>
        <p:xfrm>
          <a:off x="3048000" y="2895600"/>
          <a:ext cx="3154363" cy="2438400"/>
        </p:xfrm>
        <a:graphic>
          <a:graphicData uri="http://schemas.openxmlformats.org/presentationml/2006/ole">
            <p:oleObj spid="_x0000_s2050" name="Bitmap Image" r:id="rId4" imgW="3153215" imgH="2438095" progId="PBrush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979" name="Object 1027"/>
          <p:cNvGraphicFramePr>
            <a:graphicFrameLocks noChangeAspect="1"/>
          </p:cNvGraphicFramePr>
          <p:nvPr>
            <p:ph idx="1"/>
          </p:nvPr>
        </p:nvGraphicFramePr>
        <p:xfrm>
          <a:off x="2271713" y="2433638"/>
          <a:ext cx="4600575" cy="2619375"/>
        </p:xfrm>
        <a:graphic>
          <a:graphicData uri="http://schemas.openxmlformats.org/presentationml/2006/ole">
            <p:oleObj spid="_x0000_s3074" name="Bitmap Image" r:id="rId4" imgW="4600000" imgH="2619048" progId="PBrush">
              <p:embed/>
            </p:oleObj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9D695-6FFF-4EE3-BE30-FE7BF28CF610}" type="slidenum">
              <a:rPr lang="en-US"/>
              <a:pPr/>
              <a:t>28</a:t>
            </a:fld>
            <a:endParaRPr lang="en-US"/>
          </a:p>
        </p:txBody>
      </p:sp>
      <p:sp>
        <p:nvSpPr>
          <p:cNvPr id="12697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Trade-off Triangle</a:t>
            </a:r>
          </a:p>
        </p:txBody>
      </p:sp>
      <p:sp>
        <p:nvSpPr>
          <p:cNvPr id="126980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1371600" y="1447800"/>
            <a:ext cx="7772400" cy="4572000"/>
          </a:xfrm>
        </p:spPr>
        <p:txBody>
          <a:bodyPr/>
          <a:lstStyle/>
          <a:p>
            <a:r>
              <a:rPr lang="en-US"/>
              <a:t>Know which of these are fixed &amp; variable for every project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6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6980" grpId="0" build="p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“It’s always a people problem” </a:t>
            </a:r>
            <a:r>
              <a:rPr lang="en-US" sz="1800"/>
              <a:t>Gerald Weinberg, “The Secrets of Consulting”</a:t>
            </a:r>
          </a:p>
          <a:p>
            <a:r>
              <a:rPr lang="en-US"/>
              <a:t>Developer productivity: 10-to-1 range</a:t>
            </a:r>
          </a:p>
          <a:p>
            <a:pPr>
              <a:buFontTx/>
              <a:buChar char="-"/>
            </a:pPr>
            <a:r>
              <a:rPr lang="en-US"/>
              <a:t>Improvements:</a:t>
            </a:r>
          </a:p>
          <a:p>
            <a:pPr lvl="1">
              <a:buFontTx/>
              <a:buChar char="-"/>
            </a:pPr>
            <a:r>
              <a:rPr lang="en-US"/>
              <a:t>Team selection</a:t>
            </a:r>
          </a:p>
          <a:p>
            <a:pPr lvl="1">
              <a:buFontTx/>
              <a:buChar char="-"/>
            </a:pPr>
            <a:r>
              <a:rPr lang="en-US"/>
              <a:t>Team organization</a:t>
            </a:r>
          </a:p>
          <a:p>
            <a:pPr lvl="1"/>
            <a:r>
              <a:rPr lang="en-US"/>
              <a:t>Motivation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941E2A-3F97-4D0A-86DF-9C211998B476}" type="slidenum">
              <a:rPr lang="en-US"/>
              <a:pPr/>
              <a:t>29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People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1447800"/>
            <a:ext cx="8610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4000" dirty="0" err="1" smtClean="0"/>
              <a:t>Overview</a:t>
            </a:r>
            <a:endParaRPr lang="fr-FR" sz="4000" dirty="0" smtClean="0"/>
          </a:p>
          <a:p>
            <a:r>
              <a:rPr lang="en-US" sz="4000" dirty="0" smtClean="0"/>
              <a:t>Classic Mistakes</a:t>
            </a:r>
          </a:p>
          <a:p>
            <a:r>
              <a:rPr lang="en-US" sz="4000" dirty="0" smtClean="0"/>
              <a:t>Project Manager Requirements</a:t>
            </a:r>
          </a:p>
          <a:p>
            <a:r>
              <a:rPr lang="en-US" sz="4000" dirty="0" smtClean="0"/>
              <a:t>Project Management Phases</a:t>
            </a:r>
            <a:endParaRPr lang="fr-FR" sz="4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Other success factors</a:t>
            </a:r>
          </a:p>
          <a:p>
            <a:pPr lvl="1"/>
            <a:r>
              <a:rPr lang="en-US"/>
              <a:t>Matching people to tasks</a:t>
            </a:r>
          </a:p>
          <a:p>
            <a:pPr lvl="1"/>
            <a:r>
              <a:rPr lang="en-US"/>
              <a:t>Career development</a:t>
            </a:r>
          </a:p>
          <a:p>
            <a:pPr lvl="1"/>
            <a:r>
              <a:rPr lang="en-US"/>
              <a:t>Balance: individual and team</a:t>
            </a:r>
          </a:p>
          <a:p>
            <a:pPr lvl="1"/>
            <a:r>
              <a:rPr lang="en-US"/>
              <a:t>Clear communication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7362E-DD24-425D-9C90-F02138FBC815}" type="slidenum">
              <a:rPr lang="en-US"/>
              <a:pPr/>
              <a:t>30</a:t>
            </a:fld>
            <a:endParaRPr lang="en-US"/>
          </a:p>
        </p:txBody>
      </p:sp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People </a:t>
            </a:r>
            <a:r>
              <a:rPr lang="en-US" dirty="0" smtClean="0"/>
              <a:t>(cont.)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3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Is process stifling? </a:t>
            </a:r>
          </a:p>
          <a:p>
            <a:r>
              <a:rPr lang="en-US"/>
              <a:t>2 Types: Management &amp; Technical</a:t>
            </a:r>
          </a:p>
          <a:p>
            <a:r>
              <a:rPr lang="en-US"/>
              <a:t>Development fundamentals</a:t>
            </a:r>
          </a:p>
          <a:p>
            <a:r>
              <a:rPr lang="en-US"/>
              <a:t>Quality assurance</a:t>
            </a:r>
          </a:p>
          <a:p>
            <a:r>
              <a:rPr lang="en-US"/>
              <a:t>Risk management</a:t>
            </a:r>
          </a:p>
          <a:p>
            <a:r>
              <a:rPr lang="en-US"/>
              <a:t>Lifecycle planning</a:t>
            </a:r>
          </a:p>
          <a:p>
            <a:r>
              <a:rPr lang="en-US"/>
              <a:t>Avoid abuse by neglect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0F721-02C8-4707-BBFB-5E57A72C33B2}" type="slidenum">
              <a:rPr lang="en-US"/>
              <a:pPr/>
              <a:t>31</a:t>
            </a:fld>
            <a:endParaRPr lang="en-US"/>
          </a:p>
        </p:txBody>
      </p:sp>
      <p:sp>
        <p:nvSpPr>
          <p:cNvPr id="849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5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Customer orientation</a:t>
            </a:r>
          </a:p>
          <a:p>
            <a:r>
              <a:rPr lang="en-US"/>
              <a:t>Process maturity improvement</a:t>
            </a:r>
          </a:p>
          <a:p>
            <a:r>
              <a:rPr lang="en-US"/>
              <a:t>Rework avoidance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FD36B5-8491-4497-9A00-6CA0FCE9C901}" type="slidenum">
              <a:rPr lang="en-US"/>
              <a:pPr/>
              <a:t>32</a:t>
            </a:fld>
            <a:endParaRPr lang="en-US"/>
          </a:p>
        </p:txBody>
      </p:sp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</a:t>
            </a:r>
            <a:r>
              <a:rPr lang="en-US" dirty="0" smtClean="0"/>
              <a:t>(cont.)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1" grpId="0" build="p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The “tangible” dimension</a:t>
            </a:r>
          </a:p>
          <a:p>
            <a:r>
              <a:rPr lang="en-US"/>
              <a:t>Product size management</a:t>
            </a:r>
          </a:p>
          <a:p>
            <a:r>
              <a:rPr lang="en-US"/>
              <a:t>Product characteristics and requirements</a:t>
            </a:r>
          </a:p>
          <a:p>
            <a:r>
              <a:rPr lang="en-US"/>
              <a:t>Feature creep management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4C1093-B042-42E9-B1B6-CE55460AD1C6}" type="slidenum">
              <a:rPr lang="en-US"/>
              <a:pPr/>
              <a:t>33</a:t>
            </a:fld>
            <a:endParaRPr lang="en-US"/>
          </a:p>
        </p:txBody>
      </p:sp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Product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7" grpId="0" build="p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Often the least important dimension</a:t>
            </a:r>
          </a:p>
          <a:p>
            <a:r>
              <a:rPr lang="en-US"/>
              <a:t>Language and tool selection</a:t>
            </a:r>
          </a:p>
          <a:p>
            <a:r>
              <a:rPr lang="en-US"/>
              <a:t>Value and cost of reuse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1C8AD1-0E5E-4672-A05F-231B28CB9526}" type="slidenum">
              <a:rPr lang="en-US"/>
              <a:pPr/>
              <a:t>34</a:t>
            </a:fld>
            <a:endParaRPr lang="en-US"/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Technology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115" grpId="0" build="p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3429000"/>
            <a:ext cx="8610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4000" dirty="0" err="1" smtClean="0"/>
              <a:t>Overview</a:t>
            </a:r>
            <a:endParaRPr lang="fr-FR" sz="4000" dirty="0" smtClean="0"/>
          </a:p>
          <a:p>
            <a:r>
              <a:rPr lang="en-US" sz="4000" dirty="0" smtClean="0"/>
              <a:t>Classic Mistakes</a:t>
            </a:r>
          </a:p>
          <a:p>
            <a:r>
              <a:rPr lang="en-US" sz="4000" dirty="0" smtClean="0"/>
              <a:t>Project Manager Requirements</a:t>
            </a:r>
          </a:p>
          <a:p>
            <a:r>
              <a:rPr lang="en-US" sz="4000" dirty="0" smtClean="0"/>
              <a:t>Project Management Phases</a:t>
            </a:r>
            <a:endParaRPr lang="fr-FR" sz="4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All projects are divided into phases</a:t>
            </a:r>
          </a:p>
          <a:p>
            <a:r>
              <a:rPr lang="en-US"/>
              <a:t>All phases together are known as the Project Life Cycle</a:t>
            </a:r>
          </a:p>
          <a:p>
            <a:r>
              <a:rPr lang="en-US"/>
              <a:t>Each phase is marked by completion of Deliverables</a:t>
            </a:r>
          </a:p>
          <a:p>
            <a:r>
              <a:rPr lang="en-US"/>
              <a:t>Identify the primary software project phases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AFFFE3-4D24-48EF-89F2-43F05CBB05AB}" type="slidenum">
              <a:rPr lang="en-US"/>
              <a:pPr/>
              <a:t>36</a:t>
            </a:fld>
            <a:endParaRPr lang="en-US"/>
          </a:p>
        </p:txBody>
      </p:sp>
      <p:sp>
        <p:nvSpPr>
          <p:cNvPr id="144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Phases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7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9408E-1D82-4C6D-968D-5131FDE84DF4}" type="slidenum">
              <a:rPr lang="en-US"/>
              <a:pPr/>
              <a:t>37</a:t>
            </a:fld>
            <a:endParaRPr lang="en-US"/>
          </a:p>
        </p:txBody>
      </p:sp>
      <p:sp>
        <p:nvSpPr>
          <p:cNvPr id="145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Lifecycle Relationships</a:t>
            </a:r>
          </a:p>
        </p:txBody>
      </p:sp>
      <p:graphicFrame>
        <p:nvGraphicFramePr>
          <p:cNvPr id="149504" name="Object 0"/>
          <p:cNvGraphicFramePr>
            <a:graphicFrameLocks noChangeAspect="1"/>
          </p:cNvGraphicFramePr>
          <p:nvPr/>
        </p:nvGraphicFramePr>
        <p:xfrm>
          <a:off x="381000" y="1447800"/>
          <a:ext cx="8201957" cy="3505200"/>
        </p:xfrm>
        <a:graphic>
          <a:graphicData uri="http://schemas.openxmlformats.org/presentationml/2006/ole">
            <p:oleObj spid="_x0000_s4098" name="Bitmap Image" r:id="rId4" imgW="6744641" imgH="2448267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5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5411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5B6A3-1CC5-4CD0-BBFA-7C40438EFA4D}" type="slidenum">
              <a:rPr lang="en-US"/>
              <a:pPr/>
              <a:t>38</a:t>
            </a:fld>
            <a:endParaRPr lang="en-US"/>
          </a:p>
        </p:txBody>
      </p:sp>
      <p:sp>
        <p:nvSpPr>
          <p:cNvPr id="146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Seven Core Project Phases</a:t>
            </a:r>
          </a:p>
        </p:txBody>
      </p:sp>
      <p:graphicFrame>
        <p:nvGraphicFramePr>
          <p:cNvPr id="150528" name="Object 0"/>
          <p:cNvGraphicFramePr>
            <a:graphicFrameLocks noChangeAspect="1"/>
          </p:cNvGraphicFramePr>
          <p:nvPr/>
        </p:nvGraphicFramePr>
        <p:xfrm>
          <a:off x="1219200" y="1485900"/>
          <a:ext cx="6219825" cy="4504724"/>
        </p:xfrm>
        <a:graphic>
          <a:graphicData uri="http://schemas.openxmlformats.org/presentationml/2006/ole">
            <p:oleObj spid="_x0000_s5122" name="Bitmap Image" r:id="rId4" imgW="5733333" imgH="4153480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6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5" grpId="0" build="p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The Planning Phase</a:t>
            </a:r>
          </a:p>
          <a:p>
            <a:pPr lvl="1"/>
            <a:r>
              <a:rPr lang="en-US" sz="2400" dirty="0" smtClean="0"/>
              <a:t>Establish the Project Objectives</a:t>
            </a:r>
          </a:p>
          <a:p>
            <a:pPr lvl="1"/>
            <a:r>
              <a:rPr lang="en-US" sz="2400" dirty="0" smtClean="0"/>
              <a:t>Define the Work</a:t>
            </a:r>
          </a:p>
          <a:p>
            <a:pPr lvl="1"/>
            <a:r>
              <a:rPr lang="en-US" sz="2400" dirty="0" smtClean="0"/>
              <a:t>Determine the Work Timing</a:t>
            </a:r>
          </a:p>
          <a:p>
            <a:pPr lvl="1"/>
            <a:r>
              <a:rPr lang="en-US" sz="2400" dirty="0" smtClean="0"/>
              <a:t>Establish Resource Availability and Resource Requirements</a:t>
            </a:r>
          </a:p>
          <a:p>
            <a:pPr lvl="1"/>
            <a:r>
              <a:rPr lang="en-US" sz="2400" dirty="0" smtClean="0"/>
              <a:t>Establish the Cost Baseline</a:t>
            </a:r>
          </a:p>
          <a:p>
            <a:r>
              <a:rPr lang="en-US" sz="2800" dirty="0" smtClean="0"/>
              <a:t>Setting the Baseline</a:t>
            </a:r>
          </a:p>
          <a:p>
            <a:pPr lvl="1"/>
            <a:r>
              <a:rPr lang="en-US" sz="2400" dirty="0" smtClean="0"/>
              <a:t>Evaluate the Baseline Plan</a:t>
            </a:r>
          </a:p>
          <a:p>
            <a:pPr lvl="1"/>
            <a:r>
              <a:rPr lang="en-US" sz="2400" dirty="0" smtClean="0"/>
              <a:t>Optimize the Baseline Plan</a:t>
            </a:r>
          </a:p>
          <a:p>
            <a:pPr lvl="1"/>
            <a:r>
              <a:rPr lang="en-US" sz="2400" dirty="0" smtClean="0"/>
              <a:t>Freeze the Baseline Plan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Typical Planning and Control Functions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What’s a project?</a:t>
            </a:r>
          </a:p>
          <a:p>
            <a:r>
              <a:rPr lang="en-US"/>
              <a:t>PMI definition</a:t>
            </a:r>
          </a:p>
          <a:p>
            <a:pPr lvl="1"/>
            <a:r>
              <a:rPr lang="en-US" i="1"/>
              <a:t>A project is a temporary endeavor undertaken to create a unique product or service</a:t>
            </a:r>
          </a:p>
          <a:p>
            <a:r>
              <a:rPr lang="en-US"/>
              <a:t>Progressively elaborated</a:t>
            </a:r>
          </a:p>
          <a:p>
            <a:pPr lvl="1"/>
            <a:r>
              <a:rPr lang="en-US"/>
              <a:t>With repetitive elements</a:t>
            </a:r>
          </a:p>
          <a:p>
            <a:r>
              <a:rPr lang="en-US"/>
              <a:t>A project manager</a:t>
            </a:r>
          </a:p>
          <a:p>
            <a:pPr lvl="1"/>
            <a:r>
              <a:rPr lang="en-US"/>
              <a:t>Analogy: conductor, coach, captain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FC1E03-47BD-4500-8316-61CA75552C71}" type="slidenum">
              <a:rPr lang="en-US"/>
              <a:pPr/>
              <a:t>4</a:t>
            </a:fld>
            <a:endParaRPr lang="en-US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304800"/>
            <a:ext cx="8382000" cy="6098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Tracking Phase</a:t>
            </a:r>
          </a:p>
          <a:p>
            <a:pPr lvl="1"/>
            <a:r>
              <a:rPr lang="en-US" dirty="0" smtClean="0"/>
              <a:t>Change Control</a:t>
            </a:r>
          </a:p>
          <a:p>
            <a:pPr lvl="1"/>
            <a:r>
              <a:rPr lang="en-US" dirty="0" smtClean="0"/>
              <a:t>Track Work Progress</a:t>
            </a:r>
          </a:p>
          <a:p>
            <a:pPr lvl="1"/>
            <a:r>
              <a:rPr lang="en-US" dirty="0" smtClean="0"/>
              <a:t>Track Resource and Cost </a:t>
            </a:r>
            <a:r>
              <a:rPr lang="en-US" dirty="0" err="1" smtClean="0"/>
              <a:t>Actuals</a:t>
            </a:r>
            <a:endParaRPr lang="en-US" dirty="0" smtClean="0"/>
          </a:p>
          <a:p>
            <a:pPr lvl="1"/>
            <a:r>
              <a:rPr lang="en-US" dirty="0" smtClean="0"/>
              <a:t>Compare to Baseline</a:t>
            </a:r>
          </a:p>
          <a:p>
            <a:pPr lvl="1"/>
            <a:r>
              <a:rPr lang="en-US" dirty="0" smtClean="0"/>
              <a:t>Evaluate Performance</a:t>
            </a:r>
          </a:p>
          <a:p>
            <a:pPr lvl="1"/>
            <a:r>
              <a:rPr lang="en-US" dirty="0" smtClean="0"/>
              <a:t>Forecast, Analyze, and Recommend Corrective Action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Typical Planning and Control Functions (cont.)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92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81000"/>
            <a:ext cx="8077200" cy="5522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Describe your old projects, your role, your achievements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Did the project succeed ? Any mistakes ?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dirty="0" smtClean="0"/>
              <a:t>Did you apply project management process ? How about documentations ?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Define a template for documenting the project (Analysis, Design, Implementation, Testing, Deployment, Maintenance).</a:t>
            </a:r>
          </a:p>
          <a:p>
            <a:pPr marL="624078" indent="-514350">
              <a:buFont typeface="+mj-lt"/>
              <a:buAutoNum type="arabicPeriod"/>
            </a:pPr>
            <a:r>
              <a:rPr lang="en-US" dirty="0" smtClean="0"/>
              <a:t>Choosing one project for the final test.</a:t>
            </a:r>
          </a:p>
          <a:p>
            <a:pPr marL="880110" lvl="1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Excercises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1970’s</a:t>
            </a:r>
            <a:r>
              <a:rPr lang="en-US" sz="2800" dirty="0"/>
              <a:t>: military, defense, construction industry were using PM software</a:t>
            </a:r>
          </a:p>
          <a:p>
            <a:r>
              <a:rPr lang="en-US" sz="2800" dirty="0"/>
              <a:t>1990’s: large shift to PM-based models</a:t>
            </a:r>
          </a:p>
          <a:p>
            <a:pPr lvl="1"/>
            <a:r>
              <a:rPr lang="en-US" sz="2400" dirty="0"/>
              <a:t>1985: TQM</a:t>
            </a:r>
          </a:p>
          <a:p>
            <a:pPr lvl="1"/>
            <a:r>
              <a:rPr lang="en-US" sz="2400" dirty="0"/>
              <a:t>1990-93: Re-engineering, self-directed teams</a:t>
            </a:r>
          </a:p>
          <a:p>
            <a:pPr lvl="1"/>
            <a:r>
              <a:rPr lang="en-US" sz="2400" dirty="0"/>
              <a:t>1996-99: Risk mgmt, project offices</a:t>
            </a:r>
          </a:p>
          <a:p>
            <a:pPr lvl="1"/>
            <a:r>
              <a:rPr lang="en-US" sz="2400" dirty="0"/>
              <a:t>2000: M&amp;A, global projects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A56AC0-239E-40A1-975D-1EAAFBB1A0F1}" type="slidenum">
              <a:rPr lang="en-US"/>
              <a:pPr/>
              <a:t>5</a:t>
            </a:fld>
            <a:endParaRPr lang="en-US"/>
          </a:p>
        </p:txBody>
      </p:sp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PM History in a Nutshell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1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What’s a ‘program’?</a:t>
            </a:r>
          </a:p>
          <a:p>
            <a:r>
              <a:rPr lang="en-US"/>
              <a:t>Mostly differences of scale</a:t>
            </a:r>
          </a:p>
          <a:p>
            <a:r>
              <a:rPr lang="en-US"/>
              <a:t>Often a number of related projects</a:t>
            </a:r>
          </a:p>
          <a:p>
            <a:r>
              <a:rPr lang="en-US"/>
              <a:t>Longer than projects</a:t>
            </a:r>
          </a:p>
          <a:p>
            <a:r>
              <a:rPr lang="en-US"/>
              <a:t>Definitions vary</a:t>
            </a:r>
          </a:p>
          <a:p>
            <a:r>
              <a:rPr lang="en-US"/>
              <a:t>Ex: Program Manager for MS Word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077B1E-E0EE-4B10-AE4C-146F98BAE40F}" type="slidenum">
              <a:rPr lang="en-US"/>
              <a:pPr/>
              <a:t>6</a:t>
            </a:fld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Project vs. Program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Jobs: where are they?</a:t>
            </a:r>
          </a:p>
          <a:p>
            <a:pPr>
              <a:lnSpc>
                <a:spcPct val="90000"/>
              </a:lnSpc>
            </a:pPr>
            <a:r>
              <a:rPr lang="en-US" sz="2800"/>
              <a:t>Professional Organizations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Project Management Institute (PMI) (pmi.org)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Software Engineering Institute (SEI)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IEEE Software Engineering Group</a:t>
            </a:r>
          </a:p>
          <a:p>
            <a:pPr>
              <a:lnSpc>
                <a:spcPct val="90000"/>
              </a:lnSpc>
            </a:pPr>
            <a:r>
              <a:rPr lang="en-US" sz="2800"/>
              <a:t>Certifications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PMI PMP</a:t>
            </a:r>
          </a:p>
          <a:p>
            <a:pPr>
              <a:lnSpc>
                <a:spcPct val="90000"/>
              </a:lnSpc>
            </a:pPr>
            <a:r>
              <a:rPr lang="en-US" sz="2800"/>
              <a:t>The “PMBOK” – PMI Body of Knowledge</a:t>
            </a:r>
          </a:p>
          <a:p>
            <a:pPr>
              <a:lnSpc>
                <a:spcPct val="90000"/>
              </a:lnSpc>
            </a:pPr>
            <a:r>
              <a:rPr lang="en-US" sz="2800"/>
              <a:t>Tools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MS Project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5A5EAA-BBE3-42CD-9134-3407C3B4E44B}" type="slidenum">
              <a:rPr lang="en-US"/>
              <a:pPr/>
              <a:t>7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Field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People begin programming before they understand the problem</a:t>
            </a:r>
          </a:p>
          <a:p>
            <a:r>
              <a:rPr lang="en-US" dirty="0" smtClean="0"/>
              <a:t>The team has an unrealistic idea about how much work is involved.</a:t>
            </a:r>
          </a:p>
          <a:p>
            <a:r>
              <a:rPr lang="en-US" dirty="0" smtClean="0"/>
              <a:t>Defects are injected early but discovered late.</a:t>
            </a:r>
          </a:p>
          <a:p>
            <a:r>
              <a:rPr lang="en-US" dirty="0" smtClean="0"/>
              <a:t>Programmers have poor habits – and they don’t feel accountable for their work.</a:t>
            </a:r>
          </a:p>
          <a:p>
            <a:r>
              <a:rPr lang="en-US" dirty="0" smtClean="0"/>
              <a:t>Managers try to test quality into the software.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software projects fail?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04800" y="2133600"/>
            <a:ext cx="8610600" cy="609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sz="4000" dirty="0" err="1" smtClean="0"/>
              <a:t>Overview</a:t>
            </a:r>
            <a:endParaRPr lang="fr-FR" sz="4000" dirty="0" smtClean="0"/>
          </a:p>
          <a:p>
            <a:r>
              <a:rPr lang="en-US" sz="4000" dirty="0" smtClean="0"/>
              <a:t>Classic Mistakes</a:t>
            </a:r>
          </a:p>
          <a:p>
            <a:r>
              <a:rPr lang="en-US" sz="4000" dirty="0" smtClean="0"/>
              <a:t>Project Manager Requirements</a:t>
            </a:r>
          </a:p>
          <a:p>
            <a:r>
              <a:rPr lang="en-US" sz="4000" dirty="0" smtClean="0"/>
              <a:t>Project Management Phases</a:t>
            </a:r>
            <a:endParaRPr lang="fr-FR" sz="4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332</TotalTime>
  <Words>1433</Words>
  <Application>Microsoft Office PowerPoint</Application>
  <PresentationFormat>On-screen Show (4:3)</PresentationFormat>
  <Paragraphs>415</Paragraphs>
  <Slides>43</Slides>
  <Notes>42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43</vt:i4>
      </vt:variant>
    </vt:vector>
  </HeadingPairs>
  <TitlesOfParts>
    <vt:vector size="46" baseType="lpstr">
      <vt:lpstr>Concourse</vt:lpstr>
      <vt:lpstr>VISIO</vt:lpstr>
      <vt:lpstr>Bitmap Image</vt:lpstr>
      <vt:lpstr>Software Project Management</vt:lpstr>
      <vt:lpstr>Agenda</vt:lpstr>
      <vt:lpstr>Agenda</vt:lpstr>
      <vt:lpstr>Overview</vt:lpstr>
      <vt:lpstr>PM History in a Nutshell</vt:lpstr>
      <vt:lpstr>Project vs. Program Management</vt:lpstr>
      <vt:lpstr>The Field</vt:lpstr>
      <vt:lpstr>Why do software projects fail?</vt:lpstr>
      <vt:lpstr>Agenda</vt:lpstr>
      <vt:lpstr>Classic Mistakes</vt:lpstr>
      <vt:lpstr>People-Related Mistakes</vt:lpstr>
      <vt:lpstr>People-Related Mistakes (cont.)</vt:lpstr>
      <vt:lpstr>People-Related Mistakes (cont.)</vt:lpstr>
      <vt:lpstr>Process-Related Mistakes</vt:lpstr>
      <vt:lpstr>Process-Related Mistakes (cont.)</vt:lpstr>
      <vt:lpstr>Process-Related Mistakes  (cont.)</vt:lpstr>
      <vt:lpstr>Product-Related Mistakes</vt:lpstr>
      <vt:lpstr>Technology-Related Mistakes</vt:lpstr>
      <vt:lpstr>Agenda</vt:lpstr>
      <vt:lpstr>Interactions / Stakeholders</vt:lpstr>
      <vt:lpstr>Project Manager Fundamentals</vt:lpstr>
      <vt:lpstr>Project Management Skills</vt:lpstr>
      <vt:lpstr>Project Manager Positions</vt:lpstr>
      <vt:lpstr>Software Project Management</vt:lpstr>
      <vt:lpstr>PMI’s 9 Knowledge Areas</vt:lpstr>
      <vt:lpstr>Four Project Dimensions</vt:lpstr>
      <vt:lpstr>Trade-off Triangle</vt:lpstr>
      <vt:lpstr>Trade-off Triangle</vt:lpstr>
      <vt:lpstr>People</vt:lpstr>
      <vt:lpstr>People (cont.)</vt:lpstr>
      <vt:lpstr>Process</vt:lpstr>
      <vt:lpstr>Process (cont.)</vt:lpstr>
      <vt:lpstr>Product</vt:lpstr>
      <vt:lpstr>Technology</vt:lpstr>
      <vt:lpstr>Agenda</vt:lpstr>
      <vt:lpstr>Project Phases</vt:lpstr>
      <vt:lpstr>Lifecycle Relationships</vt:lpstr>
      <vt:lpstr>Seven Core Project Phases</vt:lpstr>
      <vt:lpstr>Typical Planning and Control Functions</vt:lpstr>
      <vt:lpstr>Slide 40</vt:lpstr>
      <vt:lpstr>Typical Planning and Control Functions (cont.)</vt:lpstr>
      <vt:lpstr>Slide 42</vt:lpstr>
      <vt:lpstr>Excercises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Project Management</dc:title>
  <dc:creator>HAI QUAN</dc:creator>
  <cp:lastModifiedBy>quan_nh</cp:lastModifiedBy>
  <cp:revision>114</cp:revision>
  <dcterms:created xsi:type="dcterms:W3CDTF">2006-08-16T00:00:00Z</dcterms:created>
  <dcterms:modified xsi:type="dcterms:W3CDTF">2010-12-12T09:40:06Z</dcterms:modified>
</cp:coreProperties>
</file>